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40"/>
  </p:notesMasterIdLst>
  <p:handoutMasterIdLst>
    <p:handoutMasterId r:id="rId41"/>
  </p:handoutMasterIdLst>
  <p:sldIdLst>
    <p:sldId id="364" r:id="rId5"/>
    <p:sldId id="363" r:id="rId6"/>
    <p:sldId id="404" r:id="rId7"/>
    <p:sldId id="413" r:id="rId8"/>
    <p:sldId id="410" r:id="rId9"/>
    <p:sldId id="411" r:id="rId10"/>
    <p:sldId id="396" r:id="rId11"/>
    <p:sldId id="397" r:id="rId12"/>
    <p:sldId id="398" r:id="rId13"/>
    <p:sldId id="368" r:id="rId14"/>
    <p:sldId id="408" r:id="rId15"/>
    <p:sldId id="365" r:id="rId16"/>
    <p:sldId id="367" r:id="rId17"/>
    <p:sldId id="409" r:id="rId18"/>
    <p:sldId id="399" r:id="rId19"/>
    <p:sldId id="392" r:id="rId20"/>
    <p:sldId id="395" r:id="rId21"/>
    <p:sldId id="407" r:id="rId22"/>
    <p:sldId id="400" r:id="rId23"/>
    <p:sldId id="414" r:id="rId24"/>
    <p:sldId id="373" r:id="rId25"/>
    <p:sldId id="374" r:id="rId26"/>
    <p:sldId id="377" r:id="rId27"/>
    <p:sldId id="401" r:id="rId28"/>
    <p:sldId id="406" r:id="rId29"/>
    <p:sldId id="379" r:id="rId30"/>
    <p:sldId id="380" r:id="rId31"/>
    <p:sldId id="381" r:id="rId32"/>
    <p:sldId id="402" r:id="rId33"/>
    <p:sldId id="405" r:id="rId34"/>
    <p:sldId id="385" r:id="rId35"/>
    <p:sldId id="391" r:id="rId36"/>
    <p:sldId id="415" r:id="rId37"/>
    <p:sldId id="416" r:id="rId38"/>
    <p:sldId id="40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onnell, Aidan" initials="OA" lastIdx="1" clrIdx="0"/>
  <p:cmAuthor id="2" name="Stearns, Doug" initials="SD" lastIdx="3" clrIdx="1"/>
  <p:cmAuthor id="3" name="Eshleman, Christopher" initials="E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29" autoAdjust="0"/>
    <p:restoredTop sz="96208" autoAdjust="0"/>
  </p:normalViewPr>
  <p:slideViewPr>
    <p:cSldViewPr snapToGrid="0">
      <p:cViewPr varScale="1">
        <p:scale>
          <a:sx n="112" d="100"/>
          <a:sy n="112" d="100"/>
        </p:scale>
        <p:origin x="1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45792FF-E0D4-421B-A76F-D961D22ADE92}" type="datetimeFigureOut">
              <a:rPr lang="en-US" smtClean="0"/>
              <a:t>2/9/21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3DBAD66-D100-4B10-97D5-EF7E02AA9120}" type="slidenum">
              <a:rPr lang="en-US" smtClean="0"/>
              <a:t>‹#›</a:t>
            </a:fld>
            <a:endParaRPr lang="en-US"/>
          </a:p>
        </p:txBody>
      </p:sp>
    </p:spTree>
    <p:extLst>
      <p:ext uri="{BB962C8B-B14F-4D97-AF65-F5344CB8AC3E}">
        <p14:creationId xmlns:p14="http://schemas.microsoft.com/office/powerpoint/2010/main" val="224540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D8020C-0D28-499D-BADA-1598356F4F41}" type="datetimeFigureOut">
              <a:rPr lang="en-US" smtClean="0"/>
              <a:t>2/9/21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A6AA9D-193F-4F3D-820F-E9A355DE8010}" type="slidenum">
              <a:rPr lang="en-US" smtClean="0"/>
              <a:t>‹#›</a:t>
            </a:fld>
            <a:endParaRPr lang="en-US"/>
          </a:p>
        </p:txBody>
      </p:sp>
    </p:spTree>
    <p:extLst>
      <p:ext uri="{BB962C8B-B14F-4D97-AF65-F5344CB8AC3E}">
        <p14:creationId xmlns:p14="http://schemas.microsoft.com/office/powerpoint/2010/main" val="111737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Public managers and lawmakers regularly need to prioritize infrastructure projects or make discrete yes/no decisions on a project. </a:t>
            </a:r>
          </a:p>
          <a:p>
            <a:pPr marL="0" indent="0">
              <a:buNone/>
            </a:pPr>
            <a:endParaRPr lang="en-US" sz="800" kern="1200" dirty="0">
              <a:solidFill>
                <a:schemeClr val="tx1"/>
              </a:solidFill>
              <a:latin typeface="+mn-lt"/>
              <a:ea typeface="+mn-ea"/>
              <a:cs typeface="+mn-cs"/>
            </a:endParaRPr>
          </a:p>
          <a:p>
            <a:pPr marL="0" indent="0">
              <a:buNone/>
            </a:pPr>
            <a:r>
              <a:rPr lang="en-US" sz="800" kern="1200" dirty="0">
                <a:solidFill>
                  <a:schemeClr val="tx1"/>
                </a:solidFill>
                <a:latin typeface="+mn-lt"/>
                <a:ea typeface="+mn-ea"/>
                <a:cs typeface="+mn-cs"/>
              </a:rPr>
              <a:t>The business case for those projects can be soft and qualitative or can be data-driven and formal, or anything in between. </a:t>
            </a:r>
          </a:p>
          <a:p>
            <a:pPr marL="0" indent="0">
              <a:buNone/>
            </a:pPr>
            <a:endParaRPr lang="en-US" sz="800" kern="1200" dirty="0">
              <a:solidFill>
                <a:schemeClr val="tx1"/>
              </a:solidFill>
              <a:latin typeface="+mn-lt"/>
              <a:ea typeface="+mn-ea"/>
              <a:cs typeface="+mn-cs"/>
            </a:endParaRPr>
          </a:p>
          <a:p>
            <a:pPr marL="0" indent="0">
              <a:buNone/>
            </a:pPr>
            <a:r>
              <a:rPr lang="en-US" sz="800" kern="1200" dirty="0">
                <a:solidFill>
                  <a:schemeClr val="tx1"/>
                </a:solidFill>
                <a:latin typeface="+mn-lt"/>
                <a:ea typeface="+mn-ea"/>
                <a:cs typeface="+mn-cs"/>
              </a:rPr>
              <a:t>Climate-resilience projects aim to protect infrastructure, not only to avoid physical damage but also to protect the service those assets provide. Managers face the question of how to quantify the value of protecting those services. </a:t>
            </a:r>
          </a:p>
          <a:p>
            <a:pPr marL="0" indent="0">
              <a:buNone/>
            </a:pPr>
            <a:endParaRPr lang="en-US" sz="800" kern="1200" dirty="0">
              <a:solidFill>
                <a:schemeClr val="tx1"/>
              </a:solidFill>
              <a:latin typeface="+mn-lt"/>
              <a:ea typeface="+mn-ea"/>
              <a:cs typeface="+mn-cs"/>
            </a:endParaRPr>
          </a:p>
          <a:p>
            <a:pPr marL="0" indent="0">
              <a:buNone/>
            </a:pPr>
            <a:r>
              <a:rPr lang="en-US" sz="800" kern="1200" dirty="0">
                <a:solidFill>
                  <a:schemeClr val="tx1"/>
                </a:solidFill>
                <a:latin typeface="+mn-lt"/>
                <a:ea typeface="+mn-ea"/>
                <a:cs typeface="+mn-cs"/>
              </a:rPr>
              <a:t>This is not a challenge that’s easy to answer but methodology from social cost-benefit analysis provides the means to rationally value those services. This helps decision makers understand the value a given resilience project can provide.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a:t>
            </a:fld>
            <a:endParaRPr lang="en-US"/>
          </a:p>
        </p:txBody>
      </p:sp>
    </p:spTree>
    <p:extLst>
      <p:ext uri="{BB962C8B-B14F-4D97-AF65-F5344CB8AC3E}">
        <p14:creationId xmlns:p14="http://schemas.microsoft.com/office/powerpoint/2010/main" val="40006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There are four container terminals in the port, whose combined volume makes it the largest on the East Coast and the second busiest in the United States. PANYNJ leases the terminals to operators, such as A.P. Moller-Maersk Group, NYCT, and Global Marine Terminal. The port also accommodates bulk shipments of road salt and breakbulk goods, as well as some cruise ship activity.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11</a:t>
            </a:fld>
            <a:endParaRPr lang="en-US"/>
          </a:p>
        </p:txBody>
      </p:sp>
    </p:spTree>
    <p:extLst>
      <p:ext uri="{BB962C8B-B14F-4D97-AF65-F5344CB8AC3E}">
        <p14:creationId xmlns:p14="http://schemas.microsoft.com/office/powerpoint/2010/main" val="189857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 Port damages focus largely on supply chain impacts. Only operation to focus primarily on goods. Accounts for all stakeholders — manufacturers, shipping community, ground transport, consumers.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12</a:t>
            </a:fld>
            <a:endParaRPr lang="en-US"/>
          </a:p>
        </p:txBody>
      </p:sp>
    </p:spTree>
    <p:extLst>
      <p:ext uri="{BB962C8B-B14F-4D97-AF65-F5344CB8AC3E}">
        <p14:creationId xmlns:p14="http://schemas.microsoft.com/office/powerpoint/2010/main" val="287255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13 Cargo delay accounts for significant impact. Spoilage of goods is minor consideration that only applies in longer shutdown scenarios. Rerouting is not considered in short-run scenarios but does work its way into longer scenarios.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13</a:t>
            </a:fld>
            <a:endParaRPr lang="en-US"/>
          </a:p>
        </p:txBody>
      </p:sp>
    </p:spTree>
    <p:extLst>
      <p:ext uri="{BB962C8B-B14F-4D97-AF65-F5344CB8AC3E}">
        <p14:creationId xmlns:p14="http://schemas.microsoft.com/office/powerpoint/2010/main" val="137362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14 “The World Trade Center is a mostly completed complex of buildings in Lower Manhattan, New York City, U.S., replacing the original seven buildings on the same site that were destroyed in the September 11 attacks. The site is being rebuilt with up to six new skyscrapers, four of which have been completed; a memorial and museum to those killed in the attacks; the elevated Liberty Park adjacent to the site, containing the St. Nicholas Greek Orthodox Church and Vehicular Security Center; and a transportation hub. The 104-story One World Trade Center, the tallest building in the Western Hemisphere, is the lead building for the new complex.”</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14</a:t>
            </a:fld>
            <a:endParaRPr lang="en-US"/>
          </a:p>
        </p:txBody>
      </p:sp>
    </p:spTree>
    <p:extLst>
      <p:ext uri="{BB962C8B-B14F-4D97-AF65-F5344CB8AC3E}">
        <p14:creationId xmlns:p14="http://schemas.microsoft.com/office/powerpoint/2010/main" val="226438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 WTC was complex, as needed to account for multiple uses at WTC site. Significant office space. Retail shops underneath site. PATH station built in. Commuter delay and productivity loss from temporary loss of office space amounted to biggest impact. Retail was minor. We developed estimate of net productivity losses (accounting for ability to work from home) to finish estimates.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15</a:t>
            </a:fld>
            <a:endParaRPr lang="en-US"/>
          </a:p>
        </p:txBody>
      </p:sp>
    </p:spTree>
    <p:extLst>
      <p:ext uri="{BB962C8B-B14F-4D97-AF65-F5344CB8AC3E}">
        <p14:creationId xmlns:p14="http://schemas.microsoft.com/office/powerpoint/2010/main" val="3829006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16 Broader assumptions: </a:t>
            </a:r>
          </a:p>
          <a:p>
            <a:pPr lvl="0"/>
            <a:r>
              <a:rPr lang="en-US" sz="1200" kern="1200" dirty="0">
                <a:solidFill>
                  <a:schemeClr val="tx1"/>
                </a:solidFill>
                <a:effectLst/>
                <a:latin typeface="+mn-lt"/>
                <a:ea typeface="+mn-ea"/>
                <a:cs typeface="+mn-cs"/>
              </a:rPr>
              <a:t>Entire site shuts down; entire site comes back online at the end of each timeframe</a:t>
            </a:r>
          </a:p>
          <a:p>
            <a:pPr lvl="0"/>
            <a:r>
              <a:rPr lang="en-US" sz="1200" kern="1200" dirty="0">
                <a:solidFill>
                  <a:schemeClr val="tx1"/>
                </a:solidFill>
                <a:effectLst/>
                <a:latin typeface="+mn-lt"/>
                <a:ea typeface="+mn-ea"/>
                <a:cs typeface="+mn-cs"/>
              </a:rPr>
              <a:t>WTC PATH shuts down -&gt; Exchange Place shuts down	</a:t>
            </a:r>
          </a:p>
          <a:p>
            <a:pPr lvl="0"/>
            <a:r>
              <a:rPr lang="en-US" sz="1200" kern="1200" dirty="0">
                <a:solidFill>
                  <a:schemeClr val="tx1"/>
                </a:solidFill>
                <a:effectLst/>
                <a:latin typeface="+mn-lt"/>
                <a:ea typeface="+mn-ea"/>
                <a:cs typeface="+mn-cs"/>
              </a:rPr>
              <a:t>All WTC office employees work from home, following an exponential function 	</a:t>
            </a:r>
          </a:p>
          <a:p>
            <a:pPr lvl="0"/>
            <a:r>
              <a:rPr lang="en-US" sz="1200" kern="1200" dirty="0">
                <a:solidFill>
                  <a:schemeClr val="tx1"/>
                </a:solidFill>
                <a:effectLst/>
                <a:latin typeface="+mn-lt"/>
                <a:ea typeface="+mn-ea"/>
                <a:cs typeface="+mn-cs"/>
              </a:rPr>
              <a:t>10% of non-WTC employees taking PATH at affected station end up working from home</a:t>
            </a:r>
          </a:p>
          <a:p>
            <a:pPr lvl="0"/>
            <a:r>
              <a:rPr lang="en-US" sz="1200" kern="1200" dirty="0">
                <a:solidFill>
                  <a:schemeClr val="tx1"/>
                </a:solidFill>
                <a:effectLst/>
                <a:latin typeface="+mn-lt"/>
                <a:ea typeface="+mn-ea"/>
                <a:cs typeface="+mn-cs"/>
              </a:rPr>
              <a:t>All WTC employees stay home, but only 90% of them are able to WFH</a:t>
            </a:r>
          </a:p>
          <a:p>
            <a:pPr lvl="0"/>
            <a:r>
              <a:rPr lang="en-US" sz="1200" kern="1200" dirty="0">
                <a:solidFill>
                  <a:schemeClr val="tx1"/>
                </a:solidFill>
                <a:effectLst/>
                <a:latin typeface="+mn-lt"/>
                <a:ea typeface="+mn-ea"/>
                <a:cs typeface="+mn-cs"/>
              </a:rPr>
              <a:t>8% of the PATH riders at the WTC station work at the WTC site			</a:t>
            </a:r>
          </a:p>
          <a:p>
            <a:pPr lvl="0"/>
            <a:r>
              <a:rPr lang="en-US" sz="1200" kern="1200" dirty="0">
                <a:solidFill>
                  <a:schemeClr val="tx1"/>
                </a:solidFill>
                <a:effectLst/>
                <a:latin typeface="+mn-lt"/>
                <a:ea typeface="+mn-ea"/>
                <a:cs typeface="+mn-cs"/>
              </a:rPr>
              <a:t>One WTC occupancy rate = 70%					</a:t>
            </a:r>
          </a:p>
          <a:p>
            <a:pPr lvl="0"/>
            <a:r>
              <a:rPr lang="en-US" sz="1200" kern="1200" dirty="0">
                <a:solidFill>
                  <a:schemeClr val="tx1"/>
                </a:solidFill>
                <a:effectLst/>
                <a:latin typeface="+mn-lt"/>
                <a:ea typeface="+mn-ea"/>
                <a:cs typeface="+mn-cs"/>
              </a:rPr>
              <a:t>Year of analysis is 2020 - construction is completed </a:t>
            </a:r>
          </a:p>
          <a:p>
            <a:pPr lvl="0"/>
            <a:r>
              <a:rPr lang="en-US" sz="1200" kern="1200" dirty="0">
                <a:solidFill>
                  <a:schemeClr val="tx1"/>
                </a:solidFill>
                <a:effectLst/>
                <a:latin typeface="+mn-lt"/>
                <a:ea typeface="+mn-ea"/>
                <a:cs typeface="+mn-cs"/>
              </a:rPr>
              <a:t>Add on 50% employer benefits to BLS wage data</a:t>
            </a:r>
          </a:p>
          <a:p>
            <a:pPr lvl="0"/>
            <a:r>
              <a:rPr lang="en-US" sz="1200" kern="1200" dirty="0">
                <a:solidFill>
                  <a:schemeClr val="tx1"/>
                </a:solidFill>
                <a:effectLst/>
                <a:latin typeface="+mn-lt"/>
                <a:ea typeface="+mn-ea"/>
                <a:cs typeface="+mn-cs"/>
              </a:rPr>
              <a:t>Working from home productivity – 50% on day 1, maxes out at 75%-90% by day 21   </a:t>
            </a:r>
          </a:p>
          <a:p>
            <a:r>
              <a:rPr lang="en-US" sz="1200" kern="1200" dirty="0">
                <a:solidFill>
                  <a:schemeClr val="tx1"/>
                </a:solidFill>
                <a:effectLst/>
                <a:latin typeface="+mn-lt"/>
                <a:ea typeface="+mn-ea"/>
                <a:cs typeface="+mn-cs"/>
              </a:rPr>
              <a:t>COVID has provided a new data point here!</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16</a:t>
            </a:fld>
            <a:endParaRPr lang="en-US"/>
          </a:p>
        </p:txBody>
      </p:sp>
    </p:spTree>
    <p:extLst>
      <p:ext uri="{BB962C8B-B14F-4D97-AF65-F5344CB8AC3E}">
        <p14:creationId xmlns:p14="http://schemas.microsoft.com/office/powerpoint/2010/main" val="3156950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17 Re-ran with and without remote productivity assumptions.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17</a:t>
            </a:fld>
            <a:endParaRPr lang="en-US"/>
          </a:p>
        </p:txBody>
      </p:sp>
    </p:spTree>
    <p:extLst>
      <p:ext uri="{BB962C8B-B14F-4D97-AF65-F5344CB8AC3E}">
        <p14:creationId xmlns:p14="http://schemas.microsoft.com/office/powerpoint/2010/main" val="181366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18 The Hudson and Lincoln tunnels are PANYNJ’s two submerged vehicular tunnels beneath the Hudson River. (Different from the rail tunnels to the north, which carry Amtrak and NJ Transit trains.) Holland carries traffic from Interstate 78 into Manhattan and Lincoln is part of Route 495. PANYNJ also operates George Washington Bridge to the north, but experience with Hurricane Sandy = assumed bridges and access generally protected, focused on tunnels.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18</a:t>
            </a:fld>
            <a:endParaRPr lang="en-US"/>
          </a:p>
        </p:txBody>
      </p:sp>
    </p:spTree>
    <p:extLst>
      <p:ext uri="{BB962C8B-B14F-4D97-AF65-F5344CB8AC3E}">
        <p14:creationId xmlns:p14="http://schemas.microsoft.com/office/powerpoint/2010/main" val="75704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19 Decision to focus on tunnels minimized impact on freight. This narrows focus to commuters, who have other options (PATH, for example).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19</a:t>
            </a:fld>
            <a:endParaRPr lang="en-US"/>
          </a:p>
        </p:txBody>
      </p:sp>
    </p:spTree>
    <p:extLst>
      <p:ext uri="{BB962C8B-B14F-4D97-AF65-F5344CB8AC3E}">
        <p14:creationId xmlns:p14="http://schemas.microsoft.com/office/powerpoint/2010/main" val="313624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 Sandy significant </a:t>
            </a:r>
            <a:r>
              <a:rPr lang="en-US" sz="1200" u="sng" kern="1200" dirty="0">
                <a:solidFill>
                  <a:schemeClr val="tx1"/>
                </a:solidFill>
                <a:effectLst/>
                <a:latin typeface="+mn-lt"/>
                <a:ea typeface="+mn-ea"/>
                <a:cs typeface="+mn-cs"/>
              </a:rPr>
              <a:t>physical </a:t>
            </a:r>
            <a:r>
              <a:rPr lang="en-US" sz="1200" kern="1200" dirty="0">
                <a:solidFill>
                  <a:schemeClr val="tx1"/>
                </a:solidFill>
                <a:effectLst/>
                <a:latin typeface="+mn-lt"/>
                <a:ea typeface="+mn-ea"/>
                <a:cs typeface="+mn-cs"/>
              </a:rPr>
              <a:t>damage to tunnels. The Holland Tunnel was closed on October 29, 2012, as Sandy approached. Remained closed for several days, opening for buses only on November 2 and to all traffic on November 7. That week-plus shutdown is the type of impact we’re focusing on today: the </a:t>
            </a:r>
            <a:r>
              <a:rPr lang="en-US" sz="1200" u="sng" kern="1200" dirty="0">
                <a:solidFill>
                  <a:schemeClr val="tx1"/>
                </a:solidFill>
                <a:effectLst/>
                <a:latin typeface="+mn-lt"/>
                <a:ea typeface="+mn-ea"/>
                <a:cs typeface="+mn-cs"/>
              </a:rPr>
              <a:t>non-physical</a:t>
            </a:r>
            <a:r>
              <a:rPr lang="en-US" sz="1200" kern="1200" dirty="0">
                <a:solidFill>
                  <a:schemeClr val="tx1"/>
                </a:solidFill>
                <a:effectLst/>
                <a:latin typeface="+mn-lt"/>
                <a:ea typeface="+mn-ea"/>
                <a:cs typeface="+mn-cs"/>
              </a:rPr>
              <a:t> damage.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20</a:t>
            </a:fld>
            <a:endParaRPr lang="en-US"/>
          </a:p>
        </p:txBody>
      </p:sp>
    </p:spTree>
    <p:extLst>
      <p:ext uri="{BB962C8B-B14F-4D97-AF65-F5344CB8AC3E}">
        <p14:creationId xmlns:p14="http://schemas.microsoft.com/office/powerpoint/2010/main" val="18571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Focus on the Port Authority region, which comprises 18 counties. Many actual and potential climate resilience projects undertaken or in the works and estimates to follow can help with decisions on any of them.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3</a:t>
            </a:fld>
            <a:endParaRPr lang="en-US"/>
          </a:p>
        </p:txBody>
      </p:sp>
    </p:spTree>
    <p:extLst>
      <p:ext uri="{BB962C8B-B14F-4D97-AF65-F5344CB8AC3E}">
        <p14:creationId xmlns:p14="http://schemas.microsoft.com/office/powerpoint/2010/main" val="3956302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21 Apply some of same assumptions as in WTC and PATH. Most keep physically coming to work. A portion work remotely. Productivity is adjusted. Different assumptions for leisure travelers, who have different elasticities built into travel decision, than commuters. Drive times use centroids for handful of origin counties and central Manhattan — published data on weighted average of drive times.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21</a:t>
            </a:fld>
            <a:endParaRPr lang="en-US"/>
          </a:p>
        </p:txBody>
      </p:sp>
    </p:spTree>
    <p:extLst>
      <p:ext uri="{BB962C8B-B14F-4D97-AF65-F5344CB8AC3E}">
        <p14:creationId xmlns:p14="http://schemas.microsoft.com/office/powerpoint/2010/main" val="379857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22 Freight analysis can be treated similar to passenger analysis, impacts then sutured together for results. Freight valued differently at hourly level, and value of freight has its own dollar figure (added to driver value). Different assumptions regarding vehicle occupancy, emissions, vehicle operating costs, fuel consumption.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22</a:t>
            </a:fld>
            <a:endParaRPr lang="en-US"/>
          </a:p>
        </p:txBody>
      </p:sp>
    </p:spTree>
    <p:extLst>
      <p:ext uri="{BB962C8B-B14F-4D97-AF65-F5344CB8AC3E}">
        <p14:creationId xmlns:p14="http://schemas.microsoft.com/office/powerpoint/2010/main" val="1967565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 Final step involves recognition of network effects. Re-routing people and goods means congestion for alternative routes. Include rule-of-thumb adjustment for congestion.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23</a:t>
            </a:fld>
            <a:endParaRPr lang="en-US"/>
          </a:p>
        </p:txBody>
      </p:sp>
    </p:spTree>
    <p:extLst>
      <p:ext uri="{BB962C8B-B14F-4D97-AF65-F5344CB8AC3E}">
        <p14:creationId xmlns:p14="http://schemas.microsoft.com/office/powerpoint/2010/main" val="3225661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24 Freight small portion of travel but big portion of economic loss. </a:t>
            </a:r>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24</a:t>
            </a:fld>
            <a:endParaRPr lang="en-US"/>
          </a:p>
        </p:txBody>
      </p:sp>
    </p:spTree>
    <p:extLst>
      <p:ext uri="{BB962C8B-B14F-4D97-AF65-F5344CB8AC3E}">
        <p14:creationId xmlns:p14="http://schemas.microsoft.com/office/powerpoint/2010/main" val="2970828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25 PANYNJ owns all three major airports (JFK, Newark, LaGuardia) in New York metropolitan area plus three smaller airports (Stewart, Teterboro, Atlantic City). Metro area has the busiest airport system in the United States. Also the most frequently used port of entry and departure for international flights, mostly through JFK. Airspace and slots are extremely congested.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25</a:t>
            </a:fld>
            <a:endParaRPr lang="en-US"/>
          </a:p>
        </p:txBody>
      </p:sp>
    </p:spTree>
    <p:extLst>
      <p:ext uri="{BB962C8B-B14F-4D97-AF65-F5344CB8AC3E}">
        <p14:creationId xmlns:p14="http://schemas.microsoft.com/office/powerpoint/2010/main" val="3431378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26 Significant focus on passengers. Not much freight through regional airports, and air passengers value time higher than surface transportation. Airlines also face significant loss in operating margin.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26</a:t>
            </a:fld>
            <a:endParaRPr lang="en-US"/>
          </a:p>
        </p:txBody>
      </p:sp>
    </p:spTree>
    <p:extLst>
      <p:ext uri="{BB962C8B-B14F-4D97-AF65-F5344CB8AC3E}">
        <p14:creationId xmlns:p14="http://schemas.microsoft.com/office/powerpoint/2010/main" val="771074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27 Air passenger analyses more important to distinguish between travel types (business versus leisure). Implications for hourly value of time, implications for lost productivity, decisions when stranded in origin or destination. Also vary assumptions when shutdown stretches beyond a few days.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27</a:t>
            </a:fld>
            <a:endParaRPr lang="en-US"/>
          </a:p>
        </p:txBody>
      </p:sp>
    </p:spTree>
    <p:extLst>
      <p:ext uri="{BB962C8B-B14F-4D97-AF65-F5344CB8AC3E}">
        <p14:creationId xmlns:p14="http://schemas.microsoft.com/office/powerpoint/2010/main" val="238791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28 Results don’t vary dramatically by airport on per-passenger basis. Passenger type does vary by airport — obvious example JFK is incredibly international in scope, more than other two. More recent work we’ve done recognizes the fact that passengers in and out of airports vary in hourly valuation of travel time. Not included here.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28</a:t>
            </a:fld>
            <a:endParaRPr lang="en-US"/>
          </a:p>
        </p:txBody>
      </p:sp>
    </p:spTree>
    <p:extLst>
      <p:ext uri="{BB962C8B-B14F-4D97-AF65-F5344CB8AC3E}">
        <p14:creationId xmlns:p14="http://schemas.microsoft.com/office/powerpoint/2010/main" val="977395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Extension of slide 28. </a:t>
            </a:r>
          </a:p>
        </p:txBody>
      </p:sp>
      <p:sp>
        <p:nvSpPr>
          <p:cNvPr id="4" name="Slide Number Placeholder 3"/>
          <p:cNvSpPr>
            <a:spLocks noGrp="1"/>
          </p:cNvSpPr>
          <p:nvPr>
            <p:ph type="sldNum" sz="quarter" idx="5"/>
          </p:nvPr>
        </p:nvSpPr>
        <p:spPr/>
        <p:txBody>
          <a:bodyPr/>
          <a:lstStyle/>
          <a:p>
            <a:fld id="{E7A6AA9D-193F-4F3D-820F-E9A355DE8010}" type="slidenum">
              <a:rPr lang="en-US" smtClean="0"/>
              <a:t>29</a:t>
            </a:fld>
            <a:endParaRPr lang="en-US"/>
          </a:p>
        </p:txBody>
      </p:sp>
    </p:spTree>
    <p:extLst>
      <p:ext uri="{BB962C8B-B14F-4D97-AF65-F5344CB8AC3E}">
        <p14:creationId xmlns:p14="http://schemas.microsoft.com/office/powerpoint/2010/main" val="71803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30 PATH train connects lower Manhattan and Midtown to Jersey City, Hoboken and Newark. Most built 110 years ago. Rise of automobile travel and construction of bridges and tunnels sent original operator into bankruptcy in 1954. Port Authority agreed to buy from receivership in early 1960s, part of deal that cleared way for construction of the original World Trade Center. Much, much smaller than NYC subway system but still one of biggest 10 or 20 subway systems in the country.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30</a:t>
            </a:fld>
            <a:endParaRPr lang="en-US"/>
          </a:p>
        </p:txBody>
      </p:sp>
    </p:spTree>
    <p:extLst>
      <p:ext uri="{BB962C8B-B14F-4D97-AF65-F5344CB8AC3E}">
        <p14:creationId xmlns:p14="http://schemas.microsoft.com/office/powerpoint/2010/main" val="77630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More about challenge facing decision-makers. Events such as storms or weather events can negatively affect infrastructure and facilities resulting in their temporary closure. Easier to estimate monetary physical damage from events. Harder to conceptualize impact on asset’s ability to do its job. Second part often left unquantified and treated as fuzzy thing of secondary importance. Financial streams such as revenue make poor substitutes for operations, as large infrastructure generally exists outside of marketplaces that would allow for valuation of asset (obvious exception is large commercial or residential real estate).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4</a:t>
            </a:fld>
            <a:endParaRPr lang="en-US"/>
          </a:p>
        </p:txBody>
      </p:sp>
    </p:spTree>
    <p:extLst>
      <p:ext uri="{BB962C8B-B14F-4D97-AF65-F5344CB8AC3E}">
        <p14:creationId xmlns:p14="http://schemas.microsoft.com/office/powerpoint/2010/main" val="830264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31 Benefitted from fact that PATH disruptions estimated right after Sandy. Needed estimates to apply for federal recovery funding. Process: take origins and destinations. Cluster them into route groups. Estimate next-best transport options for each group. Repeat exercise for clusters of time and day. Weekday rush hour was its own snapshot. Weekday non-rush was a second. Weekend was third. Building blocks for impact to travel time disruption. Adjust for remote work assumptions, bottom right.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31</a:t>
            </a:fld>
            <a:endParaRPr lang="en-US"/>
          </a:p>
        </p:txBody>
      </p:sp>
    </p:spTree>
    <p:extLst>
      <p:ext uri="{BB962C8B-B14F-4D97-AF65-F5344CB8AC3E}">
        <p14:creationId xmlns:p14="http://schemas.microsoft.com/office/powerpoint/2010/main" val="348972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32 Summary results surprised some in agency. Like transit and protective. But reminder that PATH is small portion of regional transit and subway network. Had done this for NYC subway system, very different results. Compare PATH (fraction of transit network) to tunnels, bigger share of regional transport network and one with freight implications. Then compare both to port or airport, where PANYNJ assets have monopoly over regional services in respective markets. PATH had smallest estimated impact but shouldn’t be surprising.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32</a:t>
            </a:fld>
            <a:endParaRPr lang="en-US"/>
          </a:p>
        </p:txBody>
      </p:sp>
    </p:spTree>
    <p:extLst>
      <p:ext uri="{BB962C8B-B14F-4D97-AF65-F5344CB8AC3E}">
        <p14:creationId xmlns:p14="http://schemas.microsoft.com/office/powerpoint/2010/main" val="311617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33 Restatement of objective and scope. Public decision-makers regularly need to prioritize infrastructure projects or make discrete yes/no choice on a project. </a:t>
            </a:r>
          </a:p>
          <a:p>
            <a:r>
              <a:rPr lang="en-US" sz="1200" kern="1200" dirty="0">
                <a:solidFill>
                  <a:schemeClr val="tx1"/>
                </a:solidFill>
                <a:effectLst/>
                <a:latin typeface="+mn-lt"/>
                <a:ea typeface="+mn-ea"/>
                <a:cs typeface="+mn-cs"/>
              </a:rPr>
              <a:t>The business case for those projects can be soft and qualitative or can be data-driven and formal, or anything in between. Climate-resilience projects aim to protect infrastructure, not only to avoid physical damage but also to protect the service those assets provide. Managers and lawmakers face the question of how to quantify the value of protecting those services. </a:t>
            </a:r>
          </a:p>
          <a:p>
            <a:r>
              <a:rPr lang="en-US" sz="1200" kern="1200" dirty="0">
                <a:solidFill>
                  <a:schemeClr val="tx1"/>
                </a:solidFill>
                <a:effectLst/>
                <a:latin typeface="+mn-lt"/>
                <a:ea typeface="+mn-ea"/>
                <a:cs typeface="+mn-cs"/>
              </a:rPr>
              <a:t>This is not a challenge that’s easy to answer but methodology from social cost-benefit analysis provides the means to rationally value those services. This helps decision makers understand the value a given resilience project can provide.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33</a:t>
            </a:fld>
            <a:endParaRPr lang="en-US"/>
          </a:p>
        </p:txBody>
      </p:sp>
    </p:spTree>
    <p:extLst>
      <p:ext uri="{BB962C8B-B14F-4D97-AF65-F5344CB8AC3E}">
        <p14:creationId xmlns:p14="http://schemas.microsoft.com/office/powerpoint/2010/main" val="132147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33 Restatement of objective and scope. Public decision-makers regularly need to prioritize infrastructure projects or make discrete yes/no choice on a project. </a:t>
            </a:r>
          </a:p>
          <a:p>
            <a:r>
              <a:rPr lang="en-US" sz="1200" kern="1200" dirty="0">
                <a:solidFill>
                  <a:schemeClr val="tx1"/>
                </a:solidFill>
                <a:effectLst/>
                <a:latin typeface="+mn-lt"/>
                <a:ea typeface="+mn-ea"/>
                <a:cs typeface="+mn-cs"/>
              </a:rPr>
              <a:t>The business case for those projects can be soft and qualitative or can be data-driven and formal, or anything in between. Climate-resilience projects aim to protect infrastructure, not only to avoid physical damage but also to protect the service those assets provide. Managers and lawmakers face the question of how to quantify the value of protecting those services. </a:t>
            </a:r>
          </a:p>
          <a:p>
            <a:r>
              <a:rPr lang="en-US" sz="1200" kern="1200" dirty="0">
                <a:solidFill>
                  <a:schemeClr val="tx1"/>
                </a:solidFill>
                <a:effectLst/>
                <a:latin typeface="+mn-lt"/>
                <a:ea typeface="+mn-ea"/>
                <a:cs typeface="+mn-cs"/>
              </a:rPr>
              <a:t>This is not a challenge that’s easy to answer but methodology from social cost-benefit analysis provides the means to rationally value those services. This helps decision makers understand the value a given resilience project can provide.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34</a:t>
            </a:fld>
            <a:endParaRPr lang="en-US"/>
          </a:p>
        </p:txBody>
      </p:sp>
    </p:spTree>
    <p:extLst>
      <p:ext uri="{BB962C8B-B14F-4D97-AF65-F5344CB8AC3E}">
        <p14:creationId xmlns:p14="http://schemas.microsoft.com/office/powerpoint/2010/main" val="1134494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28F0030A-6D78-45C4-9612-E89534614B2B}" type="slidenum">
              <a:rPr lang="en-US" smtClean="0">
                <a:cs typeface="Arial" charset="0"/>
              </a:rPr>
              <a:pPr/>
              <a:t>35</a:t>
            </a:fld>
            <a:endParaRPr lang="en-US">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5277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Valuing the services an asset provides involves estimating the market value people </a:t>
            </a:r>
            <a:r>
              <a:rPr lang="en-US" sz="1200" u="sng" kern="1200" dirty="0">
                <a:solidFill>
                  <a:schemeClr val="tx1"/>
                </a:solidFill>
                <a:effectLst/>
                <a:latin typeface="+mn-lt"/>
                <a:ea typeface="+mn-ea"/>
                <a:cs typeface="+mn-cs"/>
              </a:rPr>
              <a:t>might</a:t>
            </a:r>
            <a:r>
              <a:rPr lang="en-US" sz="1200" kern="1200" dirty="0">
                <a:solidFill>
                  <a:schemeClr val="tx1"/>
                </a:solidFill>
                <a:effectLst/>
                <a:latin typeface="+mn-lt"/>
                <a:ea typeface="+mn-ea"/>
                <a:cs typeface="+mn-cs"/>
              </a:rPr>
              <a:t> put on having it. The language for this type of analysis generally focuses on opportunity costs. Constructing and maintaining infrastructure diverts resources from other investments or from consumption. Thus, each investment has a cost. This cost is either associated with the return that could be earned on the next-best use of capital (known as the opportunity cost of capital) or with the rate of return (the productivity of capital) that must be paid to induce people to defer an additional unit of current consumption. We use this to estimate the value of having an asset compared to its absence.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5</a:t>
            </a:fld>
            <a:endParaRPr lang="en-US"/>
          </a:p>
        </p:txBody>
      </p:sp>
    </p:spTree>
    <p:extLst>
      <p:ext uri="{BB962C8B-B14F-4D97-AF65-F5344CB8AC3E}">
        <p14:creationId xmlns:p14="http://schemas.microsoft.com/office/powerpoint/2010/main" val="369443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This type of analysis — valuing the services a program provides or an asset promises — gets used all the time. It’s not very visible. The federal government has required it since the Reagan Administration. It’s generally at play for major federal grant programs. Fourteen years ago a group of US Senators asked staff for a public accounting of services lost during a West Coast port labor strike. That methodology helped inform the work at focus today, which we did roughly a decade later.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6</a:t>
            </a:fld>
            <a:endParaRPr lang="en-US"/>
          </a:p>
        </p:txBody>
      </p:sp>
    </p:spTree>
    <p:extLst>
      <p:ext uri="{BB962C8B-B14F-4D97-AF65-F5344CB8AC3E}">
        <p14:creationId xmlns:p14="http://schemas.microsoft.com/office/powerpoint/2010/main" val="171951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When we evaluated our facilities, we had a few obvious data points that needed collecting. How to measure the operational benefits of a physical asset? Key is to develop a counterfactual: imagine life without it. Then take the net change of life with and without that asset for a set amount of time. Transport infrastructure improves transportation so its absence makes transportation more difficult. This is measured primarily in hours spent traveling. Other metrics are specific to transport safety and environmental impact (air pollution).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7</a:t>
            </a:fld>
            <a:endParaRPr lang="en-US"/>
          </a:p>
        </p:txBody>
      </p:sp>
    </p:spTree>
    <p:extLst>
      <p:ext uri="{BB962C8B-B14F-4D97-AF65-F5344CB8AC3E}">
        <p14:creationId xmlns:p14="http://schemas.microsoft.com/office/powerpoint/2010/main" val="30260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Analysis need to reduce the moving parts to isolate asset value. Example: assume sister infrastructure and sister agencies are protected from storms – turn those light switches on, then measure the differences in travel when switching the PANYNJ-specific infrastructure switches from on to off. Also fix the amount of time under analysis. Took discrete snapshots of on-off switch analysis at one period of time. Then redid it for another period of time. Some of analysis changes in nonlinear fashion across differences, but generally same.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8</a:t>
            </a:fld>
            <a:endParaRPr lang="en-US"/>
          </a:p>
        </p:txBody>
      </p:sp>
    </p:spTree>
    <p:extLst>
      <p:ext uri="{BB962C8B-B14F-4D97-AF65-F5344CB8AC3E}">
        <p14:creationId xmlns:p14="http://schemas.microsoft.com/office/powerpoint/2010/main" val="81954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Other assumptions: unless noted differently, the spillover effects in the form of additional delays and congestion on other models are also not included. For instance, a shutdown of PATH</a:t>
            </a:r>
          </a:p>
          <a:p>
            <a:r>
              <a:rPr lang="en-US" sz="1200" kern="1200" dirty="0">
                <a:solidFill>
                  <a:schemeClr val="tx1"/>
                </a:solidFill>
                <a:effectLst/>
                <a:latin typeface="+mn-lt"/>
                <a:ea typeface="+mn-ea"/>
                <a:cs typeface="+mn-cs"/>
              </a:rPr>
              <a:t>service may incentivize travelers to use automobiles and add to the existing congestion</a:t>
            </a:r>
          </a:p>
          <a:p>
            <a:r>
              <a:rPr lang="en-US" sz="1200" kern="1200" dirty="0">
                <a:solidFill>
                  <a:schemeClr val="tx1"/>
                </a:solidFill>
                <a:effectLst/>
                <a:latin typeface="+mn-lt"/>
                <a:ea typeface="+mn-ea"/>
                <a:cs typeface="+mn-cs"/>
              </a:rPr>
              <a:t>at other crossings. While likely significant, we have not considered such compounding</a:t>
            </a:r>
          </a:p>
          <a:p>
            <a:r>
              <a:rPr lang="en-US" sz="1200" kern="1200" dirty="0">
                <a:solidFill>
                  <a:schemeClr val="tx1"/>
                </a:solidFill>
                <a:effectLst/>
                <a:latin typeface="+mn-lt"/>
                <a:ea typeface="+mn-ea"/>
                <a:cs typeface="+mn-cs"/>
              </a:rPr>
              <a:t>effects. In fact, the estimates presented in this memo have been derived by applying</a:t>
            </a:r>
          </a:p>
          <a:p>
            <a:r>
              <a:rPr lang="en-US" sz="1200" kern="1200" dirty="0">
                <a:solidFill>
                  <a:schemeClr val="tx1"/>
                </a:solidFill>
                <a:effectLst/>
                <a:latin typeface="+mn-lt"/>
                <a:ea typeface="+mn-ea"/>
                <a:cs typeface="+mn-cs"/>
              </a:rPr>
              <a:t>partial equilibrium analysis without the use of any travel demand modeling. The estimates consider the aggregate impacts of facility closures on the regional</a:t>
            </a:r>
          </a:p>
          <a:p>
            <a:r>
              <a:rPr lang="en-US" sz="1200" kern="1200" dirty="0">
                <a:solidFill>
                  <a:schemeClr val="tx1"/>
                </a:solidFill>
                <a:effectLst/>
                <a:latin typeface="+mn-lt"/>
                <a:ea typeface="+mn-ea"/>
                <a:cs typeface="+mn-cs"/>
              </a:rPr>
              <a:t>economy without taking into consideration distributional effects. For instance, if</a:t>
            </a:r>
          </a:p>
          <a:p>
            <a:r>
              <a:rPr lang="en-US" sz="1200" kern="1200" dirty="0">
                <a:solidFill>
                  <a:schemeClr val="tx1"/>
                </a:solidFill>
                <a:effectLst/>
                <a:latin typeface="+mn-lt"/>
                <a:ea typeface="+mn-ea"/>
                <a:cs typeface="+mn-cs"/>
              </a:rPr>
              <a:t>employees cannot or otherwise do not physically commute following an event and</a:t>
            </a:r>
          </a:p>
          <a:p>
            <a:r>
              <a:rPr lang="en-US" sz="1200" kern="1200" dirty="0">
                <a:solidFill>
                  <a:schemeClr val="tx1"/>
                </a:solidFill>
                <a:effectLst/>
                <a:latin typeface="+mn-lt"/>
                <a:ea typeface="+mn-ea"/>
                <a:cs typeface="+mn-cs"/>
              </a:rPr>
              <a:t>instead work remotely during the study’s time horizon, employers may incur</a:t>
            </a:r>
          </a:p>
          <a:p>
            <a:r>
              <a:rPr lang="en-US" sz="1200" kern="1200" dirty="0">
                <a:solidFill>
                  <a:schemeClr val="tx1"/>
                </a:solidFill>
                <a:effectLst/>
                <a:latin typeface="+mn-lt"/>
                <a:ea typeface="+mn-ea"/>
                <a:cs typeface="+mn-cs"/>
              </a:rPr>
              <a:t>productivity losses while commuters may benefit from having more time available for</a:t>
            </a:r>
          </a:p>
          <a:p>
            <a:r>
              <a:rPr lang="en-US" sz="1200" kern="1200" dirty="0">
                <a:solidFill>
                  <a:schemeClr val="tx1"/>
                </a:solidFill>
                <a:effectLst/>
                <a:latin typeface="+mn-lt"/>
                <a:ea typeface="+mn-ea"/>
                <a:cs typeface="+mn-cs"/>
              </a:rPr>
              <a:t>non‐work activities.</a:t>
            </a:r>
          </a:p>
          <a:p>
            <a:r>
              <a:rPr lang="en-US" sz="1200" kern="1200" dirty="0">
                <a:solidFill>
                  <a:schemeClr val="tx1"/>
                </a:solidFill>
                <a:effectLst/>
                <a:latin typeface="+mn-lt"/>
                <a:ea typeface="+mn-ea"/>
                <a:cs typeface="+mn-cs"/>
              </a:rPr>
              <a:t>We accounted for remote work. We have assumed that some workers will not physically commute immediately after the disruption. However, over time, commuters are assumed to ease their reliance on remote work and resume physical travel to their respective workplace. On the other hand, we have assumed that over time workers increase their remote productivity because they learn how to create a better work environment, adapt to the lack of an office environment and utilize tools such as remote networking and cloud</a:t>
            </a:r>
          </a:p>
          <a:p>
            <a:r>
              <a:rPr lang="en-US" sz="1200" kern="1200" dirty="0">
                <a:solidFill>
                  <a:schemeClr val="tx1"/>
                </a:solidFill>
                <a:effectLst/>
                <a:latin typeface="+mn-lt"/>
                <a:ea typeface="+mn-ea"/>
                <a:cs typeface="+mn-cs"/>
              </a:rPr>
              <a:t>computing access to an increasing degree.</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9</a:t>
            </a:fld>
            <a:endParaRPr lang="en-US"/>
          </a:p>
        </p:txBody>
      </p:sp>
    </p:spTree>
    <p:extLst>
      <p:ext uri="{BB962C8B-B14F-4D97-AF65-F5344CB8AC3E}">
        <p14:creationId xmlns:p14="http://schemas.microsoft.com/office/powerpoint/2010/main" val="278626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Table summarizes impacts by type of business operation. It excludes physical damages — it’s just the impact to business operations. </a:t>
            </a:r>
          </a:p>
          <a:p>
            <a:endParaRPr lang="en-US" dirty="0"/>
          </a:p>
        </p:txBody>
      </p:sp>
      <p:sp>
        <p:nvSpPr>
          <p:cNvPr id="4" name="Slide Number Placeholder 3"/>
          <p:cNvSpPr>
            <a:spLocks noGrp="1"/>
          </p:cNvSpPr>
          <p:nvPr>
            <p:ph type="sldNum" sz="quarter" idx="5"/>
          </p:nvPr>
        </p:nvSpPr>
        <p:spPr/>
        <p:txBody>
          <a:bodyPr/>
          <a:lstStyle/>
          <a:p>
            <a:fld id="{E7A6AA9D-193F-4F3D-820F-E9A355DE8010}" type="slidenum">
              <a:rPr lang="en-US" smtClean="0"/>
              <a:t>10</a:t>
            </a:fld>
            <a:endParaRPr lang="en-US"/>
          </a:p>
        </p:txBody>
      </p:sp>
    </p:spTree>
    <p:extLst>
      <p:ext uri="{BB962C8B-B14F-4D97-AF65-F5344CB8AC3E}">
        <p14:creationId xmlns:p14="http://schemas.microsoft.com/office/powerpoint/2010/main" val="350441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600">
                <a:solidFill>
                  <a:srgbClr val="0070C0"/>
                </a:solidFill>
                <a:latin typeface="+mj-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600">
                <a:solidFill>
                  <a:schemeClr val="bg1">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0768052-7FD1-4349-9E19-79F16EB13D61}" type="datetime1">
              <a:rPr lang="en-US" smtClean="0"/>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135123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EA294-4C2E-41A2-AB0A-4B20C40CAECF}" type="datetime1">
              <a:rPr lang="en-US" smtClean="0"/>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308455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BA451-DA4C-4D7A-99B9-2DCC94C56CBF}" type="datetime1">
              <a:rPr lang="en-US" smtClean="0"/>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84854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1638" y="0"/>
            <a:ext cx="7772400" cy="989013"/>
          </a:xfrm>
        </p:spPr>
        <p:txBody>
          <a:bodyPr/>
          <a:lstStyle/>
          <a:p>
            <a:r>
              <a:rPr lang="en-US"/>
              <a:t>Click to edit Master title style</a:t>
            </a:r>
          </a:p>
        </p:txBody>
      </p:sp>
      <p:sp>
        <p:nvSpPr>
          <p:cNvPr id="3" name="Chart Placeholder 2"/>
          <p:cNvSpPr>
            <a:spLocks noGrp="1"/>
          </p:cNvSpPr>
          <p:nvPr>
            <p:ph type="chart" idx="1"/>
          </p:nvPr>
        </p:nvSpPr>
        <p:spPr>
          <a:xfrm>
            <a:off x="401638" y="1228725"/>
            <a:ext cx="8194675" cy="4802188"/>
          </a:xfrm>
        </p:spPr>
        <p:txBody>
          <a:bodyPr/>
          <a:lstStyle/>
          <a:p>
            <a:pPr lvl="0"/>
            <a:r>
              <a:rPr lang="en-US" noProof="0" dirty="0"/>
              <a:t>Click icon to add chart</a:t>
            </a:r>
          </a:p>
        </p:txBody>
      </p:sp>
      <p:sp>
        <p:nvSpPr>
          <p:cNvPr id="4" name="Rectangle 6"/>
          <p:cNvSpPr>
            <a:spLocks noGrp="1" noChangeArrowheads="1"/>
          </p:cNvSpPr>
          <p:nvPr>
            <p:ph type="dt" sz="half" idx="10"/>
          </p:nvPr>
        </p:nvSpPr>
        <p:spPr>
          <a:xfrm>
            <a:off x="454025" y="6611938"/>
            <a:ext cx="1195388" cy="246062"/>
          </a:xfrm>
          <a:prstGeom prst="rect">
            <a:avLst/>
          </a:prstGeom>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xfrm>
            <a:off x="2120900" y="6629400"/>
            <a:ext cx="1195388" cy="228600"/>
          </a:xfrm>
          <a:prstGeom prst="rect">
            <a:avLst/>
          </a:prstGeom>
          <a:ln/>
        </p:spPr>
        <p:txBody>
          <a:bodyPr/>
          <a:lstStyle>
            <a:lvl1pPr>
              <a:defRPr/>
            </a:lvl1pPr>
          </a:lstStyle>
          <a:p>
            <a:pPr>
              <a:defRPr/>
            </a:pPr>
            <a:r>
              <a:rPr lang="en-US"/>
              <a:t>Slide </a:t>
            </a:r>
            <a:fld id="{7B388F22-B279-47D3-8D2F-64B21DD2AD33}" type="slidenum">
              <a:rPr lang="en-US"/>
              <a:pPr>
                <a:defRPr/>
              </a:pPr>
              <a:t>‹#›</a:t>
            </a:fld>
            <a:endParaRPr lang="en-US"/>
          </a:p>
        </p:txBody>
      </p:sp>
    </p:spTree>
    <p:extLst>
      <p:ext uri="{BB962C8B-B14F-4D97-AF65-F5344CB8AC3E}">
        <p14:creationId xmlns:p14="http://schemas.microsoft.com/office/powerpoint/2010/main" val="216049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75343-B7C1-4DE9-8078-DF96B500BE32}" type="datetime1">
              <a:rPr lang="en-US" smtClean="0"/>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154745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AB78B3-B8AB-46D8-ADEB-61DC8E7E46E0}" type="datetime1">
              <a:rPr lang="en-US" smtClean="0"/>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364684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96D43-0397-475C-9E96-837BC9D81723}" type="datetime1">
              <a:rPr lang="en-US" smtClean="0"/>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24390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446CEF-7D77-451B-8B25-2F2756391B25}" type="datetime1">
              <a:rPr lang="en-US" smtClean="0"/>
              <a:t>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13738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E03FD-98DD-41C0-AB77-395085123643}" type="datetime1">
              <a:rPr lang="en-US" smtClean="0"/>
              <a:t>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301427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5C71F-E33B-41FA-96A8-AD7A9EC3BE97}" type="datetime1">
              <a:rPr lang="en-US" smtClean="0"/>
              <a:t>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279742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4B9953-B56E-4B93-8B5C-0287A43FECB8}" type="datetime1">
              <a:rPr lang="en-US" smtClean="0"/>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281040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4F362-17E9-4D7E-B582-A248E06FF486}" type="datetime1">
              <a:rPr lang="en-US" smtClean="0"/>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928E5-93AF-4AB4-8E67-E9DEF0D29216}" type="slidenum">
              <a:rPr lang="en-US" smtClean="0"/>
              <a:t>‹#›</a:t>
            </a:fld>
            <a:endParaRPr lang="en-US"/>
          </a:p>
        </p:txBody>
      </p:sp>
    </p:spTree>
    <p:extLst>
      <p:ext uri="{BB962C8B-B14F-4D97-AF65-F5344CB8AC3E}">
        <p14:creationId xmlns:p14="http://schemas.microsoft.com/office/powerpoint/2010/main" val="148850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A Logo Band NPPT-2.jpg"/>
          <p:cNvPicPr>
            <a:picLocks noChangeAspect="1"/>
          </p:cNvPicPr>
          <p:nvPr userDrawn="1"/>
        </p:nvPicPr>
        <p:blipFill>
          <a:blip r:embed="rId14" cstate="print"/>
          <a:stretch>
            <a:fillRect/>
          </a:stretch>
        </p:blipFill>
        <p:spPr>
          <a:xfrm>
            <a:off x="0" y="6334571"/>
            <a:ext cx="9144000" cy="536448"/>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7E909-CDBC-49E9-BAA4-6FBD75DEA179}" type="datetime1">
              <a:rPr lang="en-US" smtClean="0"/>
              <a:t>2/9/21</a:t>
            </a:fld>
            <a:endParaRPr lang="en-US"/>
          </a:p>
        </p:txBody>
      </p:sp>
      <p:sp>
        <p:nvSpPr>
          <p:cNvPr id="5" name="Footer Placeholder 4"/>
          <p:cNvSpPr>
            <a:spLocks noGrp="1"/>
          </p:cNvSpPr>
          <p:nvPr>
            <p:ph type="ftr" sz="quarter" idx="3"/>
          </p:nvPr>
        </p:nvSpPr>
        <p:spPr>
          <a:xfrm>
            <a:off x="1880558" y="0"/>
            <a:ext cx="5426016" cy="365125"/>
          </a:xfrm>
          <a:prstGeom prst="rect">
            <a:avLst/>
          </a:prstGeom>
        </p:spPr>
        <p:txBody>
          <a:bodyPr vert="horz" lIns="91440" tIns="45720" rIns="91440" bIns="45720" rtlCol="0" anchor="ctr"/>
          <a:lstStyle>
            <a:lvl1pPr algn="ctr">
              <a:defRPr sz="1600">
                <a:solidFill>
                  <a:srgbClr val="FF0000"/>
                </a:solidFill>
              </a:defRPr>
            </a:lvl1pPr>
          </a:lstStyle>
          <a:p>
            <a:r>
              <a:rPr lang="en-US" dirty="0"/>
              <a:t>CONFIDENTIAL: FOR DISCUSSION PURPOSES ONLY</a:t>
            </a:r>
          </a:p>
        </p:txBody>
      </p:sp>
      <p:sp>
        <p:nvSpPr>
          <p:cNvPr id="6" name="Slide Number Placeholder 5"/>
          <p:cNvSpPr>
            <a:spLocks noGrp="1"/>
          </p:cNvSpPr>
          <p:nvPr>
            <p:ph type="sldNum" sz="quarter" idx="4"/>
          </p:nvPr>
        </p:nvSpPr>
        <p:spPr>
          <a:xfrm>
            <a:off x="7147056" y="6237670"/>
            <a:ext cx="2057400" cy="365125"/>
          </a:xfrm>
          <a:prstGeom prst="rect">
            <a:avLst/>
          </a:prstGeom>
        </p:spPr>
        <p:txBody>
          <a:bodyPr vert="horz" lIns="91440" tIns="45720" rIns="91440" bIns="45720" rtlCol="0" anchor="ctr"/>
          <a:lstStyle>
            <a:lvl1pPr algn="r">
              <a:defRPr sz="1600" b="1">
                <a:solidFill>
                  <a:schemeClr val="bg1"/>
                </a:solidFill>
              </a:defRPr>
            </a:lvl1pPr>
          </a:lstStyle>
          <a:p>
            <a:fld id="{71B928E5-93AF-4AB4-8E67-E9DEF0D29216}" type="slidenum">
              <a:rPr lang="en-US" smtClean="0"/>
              <a:pPr/>
              <a:t>‹#›</a:t>
            </a:fld>
            <a:endParaRPr lang="en-US" dirty="0"/>
          </a:p>
        </p:txBody>
      </p:sp>
    </p:spTree>
    <p:extLst>
      <p:ext uri="{BB962C8B-B14F-4D97-AF65-F5344CB8AC3E}">
        <p14:creationId xmlns:p14="http://schemas.microsoft.com/office/powerpoint/2010/main" val="14741354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l" defTabSz="914400" rtl="0" eaLnBrk="1" latinLnBrk="0" hangingPunct="1">
        <a:lnSpc>
          <a:spcPct val="90000"/>
        </a:lnSpc>
        <a:spcBef>
          <a:spcPct val="0"/>
        </a:spcBef>
        <a:buNone/>
        <a:defRPr sz="36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W_jt1Hct6KE?feature=oembed" TargetMode="Externa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heil@cbcny.org"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mailto:ceshleman@panynj.gov"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698" y="523092"/>
            <a:ext cx="8336604" cy="1801819"/>
          </a:xfrm>
        </p:spPr>
        <p:txBody>
          <a:bodyPr>
            <a:normAutofit fontScale="90000"/>
          </a:bodyPr>
          <a:lstStyle/>
          <a:p>
            <a:r>
              <a:rPr lang="en-US" sz="4400" b="1" dirty="0"/>
              <a:t>The consequence of facility shutdowns</a:t>
            </a:r>
            <a:br>
              <a:rPr lang="en-US" b="1" dirty="0"/>
            </a:br>
            <a:r>
              <a:rPr lang="en-US" sz="2000" dirty="0"/>
              <a:t>Economic impact of sea level rise and storm surge in the tri-state region and consequences of “no-action” scenario. </a:t>
            </a:r>
            <a:br>
              <a:rPr lang="en-US" sz="2000" dirty="0"/>
            </a:br>
            <a:br>
              <a:rPr lang="en-US" dirty="0"/>
            </a:br>
            <a:endParaRPr lang="en-US" sz="1600" dirty="0"/>
          </a:p>
        </p:txBody>
      </p:sp>
      <p:pic>
        <p:nvPicPr>
          <p:cNvPr id="5" name="Picture 4">
            <a:extLst>
              <a:ext uri="{FF2B5EF4-FFF2-40B4-BE49-F238E27FC236}">
                <a16:creationId xmlns:a16="http://schemas.microsoft.com/office/drawing/2014/main" id="{C03924F6-AABC-4503-9B29-1FB408468F57}"/>
              </a:ext>
            </a:extLst>
          </p:cNvPr>
          <p:cNvPicPr>
            <a:picLocks noChangeAspect="1"/>
          </p:cNvPicPr>
          <p:nvPr/>
        </p:nvPicPr>
        <p:blipFill rotWithShape="1">
          <a:blip r:embed="rId2"/>
          <a:srcRect l="14574" t="21682" r="39042" b="37235"/>
          <a:stretch/>
        </p:blipFill>
        <p:spPr>
          <a:xfrm>
            <a:off x="130144" y="1760708"/>
            <a:ext cx="8883712" cy="4426086"/>
          </a:xfrm>
          <a:prstGeom prst="rect">
            <a:avLst/>
          </a:prstGeom>
        </p:spPr>
      </p:pic>
    </p:spTree>
    <p:extLst>
      <p:ext uri="{BB962C8B-B14F-4D97-AF65-F5344CB8AC3E}">
        <p14:creationId xmlns:p14="http://schemas.microsoft.com/office/powerpoint/2010/main" val="96576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82880"/>
            <a:ext cx="7886700" cy="1325563"/>
          </a:xfrm>
        </p:spPr>
        <p:txBody>
          <a:bodyPr/>
          <a:lstStyle/>
          <a:p>
            <a:r>
              <a:rPr lang="en-US" dirty="0"/>
              <a:t>Summary: Total Economic Consequences</a:t>
            </a:r>
            <a:br>
              <a:rPr lang="en-US" dirty="0"/>
            </a:br>
            <a:r>
              <a:rPr lang="en-US" dirty="0"/>
              <a:t>By Facility</a:t>
            </a:r>
          </a:p>
        </p:txBody>
      </p:sp>
      <p:sp>
        <p:nvSpPr>
          <p:cNvPr id="4" name="Slide Number Placeholder 3"/>
          <p:cNvSpPr>
            <a:spLocks noGrp="1"/>
          </p:cNvSpPr>
          <p:nvPr>
            <p:ph type="sldNum" sz="quarter" idx="12"/>
          </p:nvPr>
        </p:nvSpPr>
        <p:spPr/>
        <p:txBody>
          <a:bodyPr/>
          <a:lstStyle/>
          <a:p>
            <a:fld id="{71B928E5-93AF-4AB4-8E67-E9DEF0D29216}" type="slidenum">
              <a:rPr lang="en-US" smtClean="0"/>
              <a:t>10</a:t>
            </a:fld>
            <a:endParaRPr lang="en-US"/>
          </a:p>
        </p:txBody>
      </p:sp>
      <p:pic>
        <p:nvPicPr>
          <p:cNvPr id="5" name="Picture 4"/>
          <p:cNvPicPr>
            <a:picLocks noChangeAspect="1"/>
          </p:cNvPicPr>
          <p:nvPr/>
        </p:nvPicPr>
        <p:blipFill>
          <a:blip r:embed="rId3"/>
          <a:stretch>
            <a:fillRect/>
          </a:stretch>
        </p:blipFill>
        <p:spPr>
          <a:xfrm>
            <a:off x="126830" y="1322566"/>
            <a:ext cx="8890340" cy="3910150"/>
          </a:xfrm>
          <a:prstGeom prst="rect">
            <a:avLst/>
          </a:prstGeom>
        </p:spPr>
      </p:pic>
      <p:sp>
        <p:nvSpPr>
          <p:cNvPr id="6" name="Content Placeholder 2">
            <a:extLst>
              <a:ext uri="{FF2B5EF4-FFF2-40B4-BE49-F238E27FC236}">
                <a16:creationId xmlns:a16="http://schemas.microsoft.com/office/drawing/2014/main" id="{33B27F8E-30F6-E349-8D95-61D043AFB97E}"/>
              </a:ext>
            </a:extLst>
          </p:cNvPr>
          <p:cNvSpPr>
            <a:spLocks noGrp="1"/>
          </p:cNvSpPr>
          <p:nvPr>
            <p:ph idx="1"/>
          </p:nvPr>
        </p:nvSpPr>
        <p:spPr>
          <a:xfrm>
            <a:off x="628650" y="5535434"/>
            <a:ext cx="7886700" cy="836968"/>
          </a:xfrm>
        </p:spPr>
        <p:txBody>
          <a:bodyPr>
            <a:normAutofit/>
          </a:bodyPr>
          <a:lstStyle/>
          <a:p>
            <a:pPr marL="0" indent="0">
              <a:buNone/>
            </a:pPr>
            <a:r>
              <a:rPr lang="en-US" sz="2400" dirty="0">
                <a:solidFill>
                  <a:srgbClr val="FF0000"/>
                </a:solidFill>
                <a:latin typeface="+mj-lt"/>
              </a:rPr>
              <a:t>Note: figures represent estimated damage to economy from facility shutdowns. </a:t>
            </a:r>
          </a:p>
        </p:txBody>
      </p:sp>
    </p:spTree>
    <p:extLst>
      <p:ext uri="{BB962C8B-B14F-4D97-AF65-F5344CB8AC3E}">
        <p14:creationId xmlns:p14="http://schemas.microsoft.com/office/powerpoint/2010/main" val="154922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9612"/>
          </a:xfrm>
        </p:spPr>
        <p:txBody>
          <a:bodyPr/>
          <a:lstStyle/>
          <a:p>
            <a:r>
              <a:rPr lang="en-US" dirty="0"/>
              <a:t>Port Facilities</a:t>
            </a:r>
          </a:p>
        </p:txBody>
      </p:sp>
      <p:sp>
        <p:nvSpPr>
          <p:cNvPr id="4" name="Slide Number Placeholder 3"/>
          <p:cNvSpPr>
            <a:spLocks noGrp="1"/>
          </p:cNvSpPr>
          <p:nvPr>
            <p:ph type="sldNum" sz="quarter" idx="12"/>
          </p:nvPr>
        </p:nvSpPr>
        <p:spPr/>
        <p:txBody>
          <a:bodyPr/>
          <a:lstStyle/>
          <a:p>
            <a:fld id="{71B928E5-93AF-4AB4-8E67-E9DEF0D29216}" type="slidenum">
              <a:rPr lang="en-US" smtClean="0"/>
              <a:t>11</a:t>
            </a:fld>
            <a:endParaRPr lang="en-US"/>
          </a:p>
        </p:txBody>
      </p:sp>
      <p:pic>
        <p:nvPicPr>
          <p:cNvPr id="5" name="Picture 3"/>
          <p:cNvPicPr>
            <a:picLocks noChangeAspect="1" noChangeArrowheads="1"/>
          </p:cNvPicPr>
          <p:nvPr/>
        </p:nvPicPr>
        <p:blipFill>
          <a:blip r:embed="rId3" cstate="print"/>
          <a:srcRect/>
          <a:stretch>
            <a:fillRect/>
          </a:stretch>
        </p:blipFill>
        <p:spPr bwMode="auto">
          <a:xfrm>
            <a:off x="628650" y="1434737"/>
            <a:ext cx="2863702" cy="48768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676650" y="2044337"/>
            <a:ext cx="5105400" cy="3403600"/>
          </a:xfrm>
          <a:prstGeom prst="rect">
            <a:avLst/>
          </a:prstGeom>
          <a:noFill/>
          <a:ln w="9525">
            <a:noFill/>
            <a:miter lim="800000"/>
            <a:headEnd/>
            <a:tailEnd/>
          </a:ln>
        </p:spPr>
      </p:pic>
    </p:spTree>
    <p:extLst>
      <p:ext uri="{BB962C8B-B14F-4D97-AF65-F5344CB8AC3E}">
        <p14:creationId xmlns:p14="http://schemas.microsoft.com/office/powerpoint/2010/main" val="331118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113211"/>
            <a:ext cx="7886700" cy="994867"/>
          </a:xfrm>
        </p:spPr>
        <p:txBody>
          <a:bodyPr>
            <a:normAutofit fontScale="90000"/>
          </a:bodyPr>
          <a:lstStyle/>
          <a:p>
            <a:r>
              <a:rPr lang="en-US" dirty="0"/>
              <a:t>Port Facilities Shutdown Estimates-Summary</a:t>
            </a:r>
          </a:p>
        </p:txBody>
      </p:sp>
      <p:sp>
        <p:nvSpPr>
          <p:cNvPr id="3" name="Content Placeholder 2"/>
          <p:cNvSpPr>
            <a:spLocks noGrp="1"/>
          </p:cNvSpPr>
          <p:nvPr>
            <p:ph idx="1"/>
          </p:nvPr>
        </p:nvSpPr>
        <p:spPr>
          <a:xfrm>
            <a:off x="672541" y="1606169"/>
            <a:ext cx="7886700" cy="4351338"/>
          </a:xfrm>
        </p:spPr>
        <p:txBody>
          <a:bodyPr/>
          <a:lstStyle/>
          <a:p>
            <a:r>
              <a:rPr lang="en-US" dirty="0">
                <a:latin typeface="+mj-lt"/>
              </a:rPr>
              <a:t>Economic Consequences result from a variety of impacts</a:t>
            </a:r>
          </a:p>
          <a:p>
            <a:pPr lvl="1"/>
            <a:r>
              <a:rPr lang="en-US" dirty="0">
                <a:latin typeface="+mj-lt"/>
              </a:rPr>
              <a:t>Delay within logistic chain</a:t>
            </a:r>
          </a:p>
          <a:p>
            <a:pPr lvl="1"/>
            <a:r>
              <a:rPr lang="en-US" dirty="0">
                <a:latin typeface="+mj-lt"/>
              </a:rPr>
              <a:t>Transportation Costs due to rerouting of cargo</a:t>
            </a:r>
          </a:p>
          <a:p>
            <a:pPr lvl="1"/>
            <a:r>
              <a:rPr lang="en-US" dirty="0">
                <a:latin typeface="+mj-lt"/>
              </a:rPr>
              <a:t>Destruction of cargo such as perishable goods and automobiles</a:t>
            </a:r>
          </a:p>
          <a:p>
            <a:pPr lvl="1"/>
            <a:r>
              <a:rPr lang="en-US" dirty="0">
                <a:latin typeface="+mj-lt"/>
              </a:rPr>
              <a:t>Additional staff costs for PA and terminal operators </a:t>
            </a:r>
          </a:p>
        </p:txBody>
      </p:sp>
      <p:sp>
        <p:nvSpPr>
          <p:cNvPr id="4" name="Slide Number Placeholder 3"/>
          <p:cNvSpPr>
            <a:spLocks noGrp="1"/>
          </p:cNvSpPr>
          <p:nvPr>
            <p:ph type="sldNum" sz="quarter" idx="12"/>
          </p:nvPr>
        </p:nvSpPr>
        <p:spPr/>
        <p:txBody>
          <a:bodyPr/>
          <a:lstStyle/>
          <a:p>
            <a:fld id="{71B928E5-93AF-4AB4-8E67-E9DEF0D29216}" type="slidenum">
              <a:rPr lang="en-US" smtClean="0"/>
              <a:t>12</a:t>
            </a:fld>
            <a:endParaRPr lang="en-US"/>
          </a:p>
        </p:txBody>
      </p:sp>
    </p:spTree>
    <p:extLst>
      <p:ext uri="{BB962C8B-B14F-4D97-AF65-F5344CB8AC3E}">
        <p14:creationId xmlns:p14="http://schemas.microsoft.com/office/powerpoint/2010/main" val="413725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70" y="226423"/>
            <a:ext cx="8332012" cy="1128556"/>
          </a:xfrm>
        </p:spPr>
        <p:txBody>
          <a:bodyPr>
            <a:normAutofit/>
          </a:bodyPr>
          <a:lstStyle/>
          <a:p>
            <a:r>
              <a:rPr lang="en-US" dirty="0"/>
              <a:t>Port Facilities Disruption Economic Impacts – Impact Summary</a:t>
            </a:r>
          </a:p>
        </p:txBody>
      </p:sp>
      <p:sp>
        <p:nvSpPr>
          <p:cNvPr id="3" name="Slide Number Placeholder 2"/>
          <p:cNvSpPr>
            <a:spLocks noGrp="1"/>
          </p:cNvSpPr>
          <p:nvPr>
            <p:ph type="sldNum" sz="quarter" idx="12"/>
          </p:nvPr>
        </p:nvSpPr>
        <p:spPr/>
        <p:txBody>
          <a:bodyPr/>
          <a:lstStyle/>
          <a:p>
            <a:fld id="{71B928E5-93AF-4AB4-8E67-E9DEF0D29216}" type="slidenum">
              <a:rPr lang="en-US" smtClean="0"/>
              <a:t>13</a:t>
            </a:fld>
            <a:endParaRPr lang="en-US"/>
          </a:p>
        </p:txBody>
      </p:sp>
      <p:pic>
        <p:nvPicPr>
          <p:cNvPr id="4" name="Picture 3"/>
          <p:cNvPicPr>
            <a:picLocks noChangeAspect="1"/>
          </p:cNvPicPr>
          <p:nvPr/>
        </p:nvPicPr>
        <p:blipFill>
          <a:blip r:embed="rId3"/>
          <a:stretch>
            <a:fillRect/>
          </a:stretch>
        </p:blipFill>
        <p:spPr>
          <a:xfrm>
            <a:off x="219073" y="1354979"/>
            <a:ext cx="8760406" cy="3396343"/>
          </a:xfrm>
          <a:prstGeom prst="rect">
            <a:avLst/>
          </a:prstGeom>
        </p:spPr>
      </p:pic>
      <p:pic>
        <p:nvPicPr>
          <p:cNvPr id="5" name="Picture 4">
            <a:extLst>
              <a:ext uri="{FF2B5EF4-FFF2-40B4-BE49-F238E27FC236}">
                <a16:creationId xmlns:a16="http://schemas.microsoft.com/office/drawing/2014/main" id="{C0CC0F10-0FC2-4F4F-A07E-1DA413B0A044}"/>
              </a:ext>
            </a:extLst>
          </p:cNvPr>
          <p:cNvPicPr>
            <a:picLocks noChangeAspect="1"/>
          </p:cNvPicPr>
          <p:nvPr/>
        </p:nvPicPr>
        <p:blipFill>
          <a:blip r:embed="rId4"/>
          <a:stretch>
            <a:fillRect/>
          </a:stretch>
        </p:blipFill>
        <p:spPr>
          <a:xfrm>
            <a:off x="1648712" y="4290927"/>
            <a:ext cx="5415028" cy="2293866"/>
          </a:xfrm>
          <a:prstGeom prst="rect">
            <a:avLst/>
          </a:prstGeom>
        </p:spPr>
      </p:pic>
    </p:spTree>
    <p:extLst>
      <p:ext uri="{BB962C8B-B14F-4D97-AF65-F5344CB8AC3E}">
        <p14:creationId xmlns:p14="http://schemas.microsoft.com/office/powerpoint/2010/main" val="231263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Trade Center</a:t>
            </a:r>
          </a:p>
        </p:txBody>
      </p:sp>
      <p:sp>
        <p:nvSpPr>
          <p:cNvPr id="4" name="Slide Number Placeholder 3"/>
          <p:cNvSpPr>
            <a:spLocks noGrp="1"/>
          </p:cNvSpPr>
          <p:nvPr>
            <p:ph type="sldNum" sz="quarter" idx="12"/>
          </p:nvPr>
        </p:nvSpPr>
        <p:spPr/>
        <p:txBody>
          <a:bodyPr/>
          <a:lstStyle/>
          <a:p>
            <a:fld id="{71B928E5-93AF-4AB4-8E67-E9DEF0D29216}" type="slidenum">
              <a:rPr lang="en-US" smtClean="0"/>
              <a:t>14</a:t>
            </a:fld>
            <a:endParaRPr lang="en-US"/>
          </a:p>
        </p:txBody>
      </p:sp>
      <p:pic>
        <p:nvPicPr>
          <p:cNvPr id="13314" name="Picture 2" descr="http://www.panynj.gov/wtcprogress/gallery/photos/oneWTC/wtc1_03021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06" y="2277608"/>
            <a:ext cx="43624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panynj.gov/wtcprogress/gallery/photos/oneWTC/wtc1_030216c.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62" r="19950"/>
          <a:stretch/>
        </p:blipFill>
        <p:spPr bwMode="auto">
          <a:xfrm>
            <a:off x="5451566" y="2277607"/>
            <a:ext cx="2943497"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9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7" y="0"/>
            <a:ext cx="7886700" cy="1325563"/>
          </a:xfrm>
        </p:spPr>
        <p:txBody>
          <a:bodyPr>
            <a:normAutofit/>
          </a:bodyPr>
          <a:lstStyle/>
          <a:p>
            <a:r>
              <a:rPr lang="en-US" dirty="0"/>
              <a:t>World Trade Center Site (WTC)- Summary </a:t>
            </a:r>
          </a:p>
        </p:txBody>
      </p:sp>
      <p:sp>
        <p:nvSpPr>
          <p:cNvPr id="4" name="Slide Number Placeholder 3"/>
          <p:cNvSpPr>
            <a:spLocks noGrp="1"/>
          </p:cNvSpPr>
          <p:nvPr>
            <p:ph type="sldNum" sz="quarter" idx="12"/>
          </p:nvPr>
        </p:nvSpPr>
        <p:spPr/>
        <p:txBody>
          <a:bodyPr/>
          <a:lstStyle/>
          <a:p>
            <a:fld id="{71B928E5-93AF-4AB4-8E67-E9DEF0D29216}" type="slidenum">
              <a:rPr lang="en-US" smtClean="0"/>
              <a:t>15</a:t>
            </a:fld>
            <a:endParaRPr lang="en-US"/>
          </a:p>
        </p:txBody>
      </p:sp>
      <p:sp>
        <p:nvSpPr>
          <p:cNvPr id="5" name="Content Placeholder 2"/>
          <p:cNvSpPr>
            <a:spLocks noGrp="1"/>
          </p:cNvSpPr>
          <p:nvPr>
            <p:ph idx="1"/>
          </p:nvPr>
        </p:nvSpPr>
        <p:spPr>
          <a:xfrm>
            <a:off x="735194" y="1118741"/>
            <a:ext cx="7886700" cy="4351338"/>
          </a:xfrm>
        </p:spPr>
        <p:txBody>
          <a:bodyPr>
            <a:normAutofit/>
          </a:bodyPr>
          <a:lstStyle/>
          <a:p>
            <a:pPr marL="0" indent="0">
              <a:buNone/>
            </a:pPr>
            <a:r>
              <a:rPr lang="en-US" sz="2000" b="1" dirty="0">
                <a:latin typeface="+mj-lt"/>
              </a:rPr>
              <a:t>Basis for all scenarios</a:t>
            </a:r>
            <a:r>
              <a:rPr lang="en-US" sz="2000" dirty="0">
                <a:latin typeface="+mj-lt"/>
              </a:rPr>
              <a:t>: This study looks at affected business activity on site, specifically:</a:t>
            </a:r>
          </a:p>
          <a:p>
            <a:r>
              <a:rPr lang="en-US" sz="2000" dirty="0">
                <a:latin typeface="+mj-lt"/>
              </a:rPr>
              <a:t>office employment</a:t>
            </a:r>
          </a:p>
          <a:p>
            <a:r>
              <a:rPr lang="en-US" sz="2000" dirty="0">
                <a:latin typeface="+mj-lt"/>
              </a:rPr>
              <a:t>retail employment and sales</a:t>
            </a:r>
          </a:p>
          <a:p>
            <a:r>
              <a:rPr lang="en-US" sz="2000" dirty="0">
                <a:latin typeface="+mj-lt"/>
              </a:rPr>
              <a:t>disturbances in economic activity due to PATH closures.</a:t>
            </a:r>
          </a:p>
          <a:p>
            <a:pPr marL="0" indent="0">
              <a:buNone/>
            </a:pPr>
            <a:r>
              <a:rPr lang="en-US" sz="2000" dirty="0">
                <a:latin typeface="+mj-lt"/>
              </a:rPr>
              <a:t>Commuter delay and productivity losses due to office employees staying home are the largest impacts of the disruption. Productivity losses are minimized by applying a productivity function for working at home.</a:t>
            </a:r>
            <a:endParaRPr lang="en-US" sz="2000" dirty="0"/>
          </a:p>
          <a:p>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1778393790"/>
              </p:ext>
            </p:extLst>
          </p:nvPr>
        </p:nvGraphicFramePr>
        <p:xfrm>
          <a:off x="1047070" y="3988529"/>
          <a:ext cx="7262947" cy="2325186"/>
        </p:xfrm>
        <a:graphic>
          <a:graphicData uri="http://schemas.openxmlformats.org/drawingml/2006/table">
            <a:tbl>
              <a:tblPr firstRow="1" firstCol="1" bandRow="1">
                <a:tableStyleId>{5C22544A-7EE6-4342-B048-85BDC9FD1C3A}</a:tableStyleId>
              </a:tblPr>
              <a:tblGrid>
                <a:gridCol w="2458783">
                  <a:extLst>
                    <a:ext uri="{9D8B030D-6E8A-4147-A177-3AD203B41FA5}">
                      <a16:colId xmlns:a16="http://schemas.microsoft.com/office/drawing/2014/main" val="2516308802"/>
                    </a:ext>
                  </a:extLst>
                </a:gridCol>
                <a:gridCol w="1215638">
                  <a:extLst>
                    <a:ext uri="{9D8B030D-6E8A-4147-A177-3AD203B41FA5}">
                      <a16:colId xmlns:a16="http://schemas.microsoft.com/office/drawing/2014/main" val="2162026079"/>
                    </a:ext>
                  </a:extLst>
                </a:gridCol>
                <a:gridCol w="1240714">
                  <a:extLst>
                    <a:ext uri="{9D8B030D-6E8A-4147-A177-3AD203B41FA5}">
                      <a16:colId xmlns:a16="http://schemas.microsoft.com/office/drawing/2014/main" val="1111826552"/>
                    </a:ext>
                  </a:extLst>
                </a:gridCol>
                <a:gridCol w="1183450">
                  <a:extLst>
                    <a:ext uri="{9D8B030D-6E8A-4147-A177-3AD203B41FA5}">
                      <a16:colId xmlns:a16="http://schemas.microsoft.com/office/drawing/2014/main" val="3386690613"/>
                    </a:ext>
                  </a:extLst>
                </a:gridCol>
                <a:gridCol w="1164362">
                  <a:extLst>
                    <a:ext uri="{9D8B030D-6E8A-4147-A177-3AD203B41FA5}">
                      <a16:colId xmlns:a16="http://schemas.microsoft.com/office/drawing/2014/main" val="2557279565"/>
                    </a:ext>
                  </a:extLst>
                </a:gridCol>
              </a:tblGrid>
              <a:tr h="291477">
                <a:tc>
                  <a:txBody>
                    <a:bodyPr/>
                    <a:lstStyle/>
                    <a:p>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1 day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 3 days </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7 days</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30 days</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50130771"/>
                  </a:ext>
                </a:extLst>
              </a:tr>
              <a:tr h="290372">
                <a:tc>
                  <a:txBody>
                    <a:bodyPr/>
                    <a:lstStyle/>
                    <a:p>
                      <a:pPr marL="0" marR="0" algn="l">
                        <a:lnSpc>
                          <a:spcPct val="107000"/>
                        </a:lnSpc>
                        <a:spcBef>
                          <a:spcPts val="0"/>
                        </a:spcBef>
                        <a:spcAft>
                          <a:spcPts val="0"/>
                        </a:spcAft>
                      </a:pPr>
                      <a:r>
                        <a:rPr lang="en-US" sz="1400">
                          <a:effectLst/>
                        </a:rPr>
                        <a:t>Office labor (wages)</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$4,406,659</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$12,803,964</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$27,934,520</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$90,737,116</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64383127"/>
                  </a:ext>
                </a:extLst>
              </a:tr>
              <a:tr h="290372">
                <a:tc>
                  <a:txBody>
                    <a:bodyPr/>
                    <a:lstStyle/>
                    <a:p>
                      <a:pPr marL="0" marR="0" algn="l">
                        <a:lnSpc>
                          <a:spcPct val="107000"/>
                        </a:lnSpc>
                        <a:spcBef>
                          <a:spcPts val="0"/>
                        </a:spcBef>
                        <a:spcAft>
                          <a:spcPts val="0"/>
                        </a:spcAft>
                      </a:pPr>
                      <a:r>
                        <a:rPr lang="en-US" sz="1400">
                          <a:effectLst/>
                        </a:rPr>
                        <a:t>Retail losses (wages and sales)</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$2,216,097</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$6,648,292</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$15,512,681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$66,482,919</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28975842"/>
                  </a:ext>
                </a:extLst>
              </a:tr>
              <a:tr h="291477">
                <a:tc>
                  <a:txBody>
                    <a:bodyPr/>
                    <a:lstStyle/>
                    <a:p>
                      <a:pPr marL="0" marR="0" algn="l">
                        <a:lnSpc>
                          <a:spcPct val="107000"/>
                        </a:lnSpc>
                        <a:spcBef>
                          <a:spcPts val="0"/>
                        </a:spcBef>
                        <a:spcAft>
                          <a:spcPts val="0"/>
                        </a:spcAft>
                      </a:pPr>
                      <a:r>
                        <a:rPr lang="en-US" sz="1400">
                          <a:effectLst/>
                        </a:rPr>
                        <a:t>PATH (wages and travel delay)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32601660"/>
                  </a:ext>
                </a:extLst>
              </a:tr>
              <a:tr h="290372">
                <a:tc>
                  <a:txBody>
                    <a:bodyPr/>
                    <a:lstStyle/>
                    <a:p>
                      <a:pPr marL="0" marR="0" algn="r">
                        <a:lnSpc>
                          <a:spcPct val="107000"/>
                        </a:lnSpc>
                        <a:spcBef>
                          <a:spcPts val="0"/>
                        </a:spcBef>
                        <a:spcAft>
                          <a:spcPts val="0"/>
                        </a:spcAft>
                      </a:pPr>
                      <a:r>
                        <a:rPr lang="en-US" sz="1400">
                          <a:effectLst/>
                        </a:rPr>
                        <a:t>Alternative route</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$729,076</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$2,187,227</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$5,103,529</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$21,872,267</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37246460"/>
                  </a:ext>
                </a:extLst>
              </a:tr>
              <a:tr h="290372">
                <a:tc>
                  <a:txBody>
                    <a:bodyPr/>
                    <a:lstStyle/>
                    <a:p>
                      <a:pPr marL="0" marR="0" algn="r">
                        <a:lnSpc>
                          <a:spcPct val="107000"/>
                        </a:lnSpc>
                        <a:spcBef>
                          <a:spcPts val="0"/>
                        </a:spcBef>
                        <a:spcAft>
                          <a:spcPts val="0"/>
                        </a:spcAft>
                      </a:pPr>
                      <a:r>
                        <a:rPr lang="en-US" sz="1400">
                          <a:effectLst/>
                        </a:rPr>
                        <a:t>Remote work</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$565,184</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$1,182,379</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$2,092,860</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$3,059,820</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8584203"/>
                  </a:ext>
                </a:extLst>
              </a:tr>
              <a:tr h="290372">
                <a:tc>
                  <a:txBody>
                    <a:bodyPr/>
                    <a:lstStyle/>
                    <a:p>
                      <a:pPr marL="0" marR="0" algn="l">
                        <a:lnSpc>
                          <a:spcPct val="107000"/>
                        </a:lnSpc>
                        <a:spcBef>
                          <a:spcPts val="0"/>
                        </a:spcBef>
                        <a:spcAft>
                          <a:spcPts val="0"/>
                        </a:spcAft>
                      </a:pPr>
                      <a:r>
                        <a:rPr lang="en-US" sz="1400">
                          <a:effectLst/>
                        </a:rPr>
                        <a:t>Total Cost</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$7,917,016</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$22,821,861</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$50,643,590</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$182,152,122</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102155280"/>
                  </a:ext>
                </a:extLst>
              </a:tr>
              <a:tr h="290372">
                <a:tc>
                  <a:txBody>
                    <a:bodyPr/>
                    <a:lstStyle/>
                    <a:p>
                      <a:pPr marL="0" marR="0" algn="r">
                        <a:lnSpc>
                          <a:spcPct val="107000"/>
                        </a:lnSpc>
                        <a:spcBef>
                          <a:spcPts val="0"/>
                        </a:spcBef>
                        <a:spcAft>
                          <a:spcPts val="0"/>
                        </a:spcAft>
                      </a:pPr>
                      <a:r>
                        <a:rPr lang="en-US" sz="1400">
                          <a:effectLst/>
                        </a:rPr>
                        <a:t>Per day</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$7,917,016</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$7,607,287</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$7,234,799</a:t>
                      </a:r>
                      <a:endParaRPr lang="en-US"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$6,071,737</a:t>
                      </a:r>
                      <a:endParaRPr lang="en-US"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61842603"/>
                  </a:ext>
                </a:extLst>
              </a:tr>
            </a:tbl>
          </a:graphicData>
        </a:graphic>
      </p:graphicFrame>
    </p:spTree>
    <p:extLst>
      <p:ext uri="{BB962C8B-B14F-4D97-AF65-F5344CB8AC3E}">
        <p14:creationId xmlns:p14="http://schemas.microsoft.com/office/powerpoint/2010/main" val="35939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0"/>
            <a:ext cx="7886700" cy="1325563"/>
          </a:xfrm>
        </p:spPr>
        <p:txBody>
          <a:bodyPr>
            <a:normAutofit/>
          </a:bodyPr>
          <a:lstStyle/>
          <a:p>
            <a:r>
              <a:rPr lang="en-US" dirty="0"/>
              <a:t>World Trade Center Site (WTC)- Assumptions </a:t>
            </a:r>
          </a:p>
        </p:txBody>
      </p:sp>
      <p:sp>
        <p:nvSpPr>
          <p:cNvPr id="3" name="Content Placeholder 2"/>
          <p:cNvSpPr>
            <a:spLocks noGrp="1"/>
          </p:cNvSpPr>
          <p:nvPr>
            <p:ph idx="1"/>
          </p:nvPr>
        </p:nvSpPr>
        <p:spPr>
          <a:xfrm>
            <a:off x="804215" y="1467180"/>
            <a:ext cx="7886700" cy="4351338"/>
          </a:xfrm>
        </p:spPr>
        <p:txBody>
          <a:bodyPr>
            <a:normAutofit lnSpcReduction="10000"/>
          </a:bodyPr>
          <a:lstStyle/>
          <a:p>
            <a:pPr marL="0" indent="0" algn="ctr">
              <a:buNone/>
            </a:pPr>
            <a:r>
              <a:rPr lang="en-US" sz="1600" dirty="0">
                <a:latin typeface="+mj-lt"/>
              </a:rPr>
              <a:t>WTC = One WTC, 2 WTC, 3 WTC, 4 WTC, the PATH transportation hub, and Westfield shopping center. </a:t>
            </a:r>
          </a:p>
          <a:p>
            <a:pPr marL="0" indent="0">
              <a:buNone/>
            </a:pPr>
            <a:r>
              <a:rPr lang="en-US" sz="1600" u="sng" dirty="0">
                <a:latin typeface="+mj-lt"/>
              </a:rPr>
              <a:t>Assumptions</a:t>
            </a:r>
            <a:r>
              <a:rPr lang="en-US" sz="1600" dirty="0">
                <a:latin typeface="+mj-lt"/>
              </a:rPr>
              <a:t>:</a:t>
            </a:r>
          </a:p>
          <a:p>
            <a:pPr marL="342900" lvl="0" indent="-342900">
              <a:buFont typeface="+mj-lt"/>
              <a:buAutoNum type="arabicPeriod"/>
            </a:pPr>
            <a:r>
              <a:rPr lang="en-US" sz="1600" dirty="0">
                <a:latin typeface="+mj-lt"/>
              </a:rPr>
              <a:t>Entire site shuts down; entire site comes back online at the end of each timeframe</a:t>
            </a:r>
          </a:p>
          <a:p>
            <a:pPr marL="342900" lvl="0" indent="-342900">
              <a:buFont typeface="+mj-lt"/>
              <a:buAutoNum type="arabicPeriod"/>
            </a:pPr>
            <a:r>
              <a:rPr lang="en-US" sz="1600" dirty="0">
                <a:latin typeface="+mj-lt"/>
              </a:rPr>
              <a:t>WTC PATH shuts down -&gt; Exchange Place shuts down	</a:t>
            </a:r>
          </a:p>
          <a:p>
            <a:pPr marL="342900" lvl="0" indent="-342900">
              <a:buFont typeface="+mj-lt"/>
              <a:buAutoNum type="arabicPeriod"/>
            </a:pPr>
            <a:r>
              <a:rPr lang="en-US" sz="1600" dirty="0">
                <a:latin typeface="+mj-lt"/>
              </a:rPr>
              <a:t>All WTC office employees work from home, following an exponential function 	</a:t>
            </a:r>
          </a:p>
          <a:p>
            <a:pPr marL="342900" indent="-342900">
              <a:buFont typeface="+mj-lt"/>
              <a:buAutoNum type="arabicPeriod"/>
            </a:pPr>
            <a:r>
              <a:rPr lang="en-US" sz="1600" dirty="0">
                <a:latin typeface="+mj-lt"/>
              </a:rPr>
              <a:t>10% of non-WTC employees taking PATH at affected station end up working from home</a:t>
            </a:r>
          </a:p>
          <a:p>
            <a:pPr marL="342900" indent="-342900">
              <a:buFont typeface="+mj-lt"/>
              <a:buAutoNum type="arabicPeriod"/>
            </a:pPr>
            <a:r>
              <a:rPr lang="en-US" sz="1600" dirty="0">
                <a:latin typeface="+mj-lt"/>
              </a:rPr>
              <a:t>All WTC employees stay home, but only 90% of them are able to WFH</a:t>
            </a:r>
          </a:p>
          <a:p>
            <a:pPr marL="342900" lvl="0" indent="-342900">
              <a:buFont typeface="+mj-lt"/>
              <a:buAutoNum type="arabicPeriod"/>
            </a:pPr>
            <a:r>
              <a:rPr lang="en-US" sz="1600" dirty="0">
                <a:latin typeface="+mj-lt"/>
              </a:rPr>
              <a:t>8% of the PATH riders at the WTC station work at the WTC site			</a:t>
            </a:r>
          </a:p>
          <a:p>
            <a:pPr marL="342900" lvl="0" indent="-342900">
              <a:buFont typeface="+mj-lt"/>
              <a:buAutoNum type="arabicPeriod"/>
            </a:pPr>
            <a:r>
              <a:rPr lang="en-US" sz="1600" dirty="0">
                <a:latin typeface="+mj-lt"/>
              </a:rPr>
              <a:t>One WTC occupancy rate = 70%					</a:t>
            </a:r>
          </a:p>
          <a:p>
            <a:pPr marL="342900" lvl="0" indent="-342900">
              <a:buFont typeface="+mj-lt"/>
              <a:buAutoNum type="arabicPeriod"/>
            </a:pPr>
            <a:r>
              <a:rPr lang="en-US" sz="1600" dirty="0">
                <a:latin typeface="+mj-lt"/>
              </a:rPr>
              <a:t>Year of analysis is 2020 - construction is completed </a:t>
            </a:r>
          </a:p>
          <a:p>
            <a:pPr marL="342900" lvl="0" indent="-342900">
              <a:buFont typeface="+mj-lt"/>
              <a:buAutoNum type="arabicPeriod"/>
            </a:pPr>
            <a:r>
              <a:rPr lang="en-US" sz="1600" dirty="0">
                <a:latin typeface="+mj-lt"/>
              </a:rPr>
              <a:t>Add on 50% employer benefits to BLS wage data</a:t>
            </a:r>
          </a:p>
          <a:p>
            <a:pPr marL="342900" lvl="0" indent="-342900">
              <a:buFont typeface="+mj-lt"/>
              <a:buAutoNum type="arabicPeriod"/>
            </a:pPr>
            <a:r>
              <a:rPr lang="en-US" sz="1600" b="1" dirty="0">
                <a:latin typeface="+mj-lt"/>
              </a:rPr>
              <a:t>Working from home productivity – 50% on day 1, maxes out at 75%-90% by day 21   </a:t>
            </a:r>
          </a:p>
          <a:p>
            <a:pPr marL="0" lvl="0" indent="0">
              <a:buNone/>
            </a:pPr>
            <a:r>
              <a:rPr lang="en-US" sz="1600" b="1" dirty="0">
                <a:latin typeface="+mj-lt"/>
              </a:rPr>
              <a:t>	COVID has provided a new data point here!</a:t>
            </a:r>
          </a:p>
          <a:p>
            <a:pPr marL="0" indent="0">
              <a:buNone/>
            </a:pPr>
            <a:endParaRPr lang="en-US" sz="1600" dirty="0"/>
          </a:p>
        </p:txBody>
      </p:sp>
      <p:sp>
        <p:nvSpPr>
          <p:cNvPr id="4" name="Slide Number Placeholder 3"/>
          <p:cNvSpPr>
            <a:spLocks noGrp="1"/>
          </p:cNvSpPr>
          <p:nvPr>
            <p:ph type="sldNum" sz="quarter" idx="12"/>
          </p:nvPr>
        </p:nvSpPr>
        <p:spPr/>
        <p:txBody>
          <a:bodyPr/>
          <a:lstStyle/>
          <a:p>
            <a:fld id="{71B928E5-93AF-4AB4-8E67-E9DEF0D29216}" type="slidenum">
              <a:rPr lang="en-US" smtClean="0"/>
              <a:t>16</a:t>
            </a:fld>
            <a:endParaRPr lang="en-US"/>
          </a:p>
        </p:txBody>
      </p:sp>
    </p:spTree>
    <p:extLst>
      <p:ext uri="{BB962C8B-B14F-4D97-AF65-F5344CB8AC3E}">
        <p14:creationId xmlns:p14="http://schemas.microsoft.com/office/powerpoint/2010/main" val="389942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1" y="173835"/>
            <a:ext cx="7886700" cy="902893"/>
          </a:xfrm>
        </p:spPr>
        <p:txBody>
          <a:bodyPr>
            <a:normAutofit/>
          </a:bodyPr>
          <a:lstStyle/>
          <a:p>
            <a:r>
              <a:rPr lang="en-US" dirty="0"/>
              <a:t>WTC Disruption Impact Summary</a:t>
            </a:r>
          </a:p>
        </p:txBody>
      </p:sp>
      <p:sp>
        <p:nvSpPr>
          <p:cNvPr id="3" name="Slide Number Placeholder 2"/>
          <p:cNvSpPr>
            <a:spLocks noGrp="1"/>
          </p:cNvSpPr>
          <p:nvPr>
            <p:ph type="sldNum" sz="quarter" idx="12"/>
          </p:nvPr>
        </p:nvSpPr>
        <p:spPr/>
        <p:txBody>
          <a:bodyPr/>
          <a:lstStyle/>
          <a:p>
            <a:fld id="{71B928E5-93AF-4AB4-8E67-E9DEF0D29216}" type="slidenum">
              <a:rPr lang="en-US" smtClean="0"/>
              <a:t>17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80441412"/>
              </p:ext>
            </p:extLst>
          </p:nvPr>
        </p:nvGraphicFramePr>
        <p:xfrm>
          <a:off x="296091" y="987973"/>
          <a:ext cx="8638902" cy="4272287"/>
        </p:xfrm>
        <a:graphic>
          <a:graphicData uri="http://schemas.openxmlformats.org/drawingml/2006/table">
            <a:tbl>
              <a:tblPr firstRow="1" firstCol="1" bandRow="1">
                <a:tableStyleId>{5C22544A-7EE6-4342-B048-85BDC9FD1C3A}</a:tableStyleId>
              </a:tblPr>
              <a:tblGrid>
                <a:gridCol w="4034608">
                  <a:extLst>
                    <a:ext uri="{9D8B030D-6E8A-4147-A177-3AD203B41FA5}">
                      <a16:colId xmlns:a16="http://schemas.microsoft.com/office/drawing/2014/main" val="2456898066"/>
                    </a:ext>
                  </a:extLst>
                </a:gridCol>
                <a:gridCol w="1136674">
                  <a:extLst>
                    <a:ext uri="{9D8B030D-6E8A-4147-A177-3AD203B41FA5}">
                      <a16:colId xmlns:a16="http://schemas.microsoft.com/office/drawing/2014/main" val="1833314101"/>
                    </a:ext>
                  </a:extLst>
                </a:gridCol>
                <a:gridCol w="1124974">
                  <a:extLst>
                    <a:ext uri="{9D8B030D-6E8A-4147-A177-3AD203B41FA5}">
                      <a16:colId xmlns:a16="http://schemas.microsoft.com/office/drawing/2014/main" val="1163694749"/>
                    </a:ext>
                  </a:extLst>
                </a:gridCol>
                <a:gridCol w="1124974">
                  <a:extLst>
                    <a:ext uri="{9D8B030D-6E8A-4147-A177-3AD203B41FA5}">
                      <a16:colId xmlns:a16="http://schemas.microsoft.com/office/drawing/2014/main" val="1697808371"/>
                    </a:ext>
                  </a:extLst>
                </a:gridCol>
                <a:gridCol w="1217672">
                  <a:extLst>
                    <a:ext uri="{9D8B030D-6E8A-4147-A177-3AD203B41FA5}">
                      <a16:colId xmlns:a16="http://schemas.microsoft.com/office/drawing/2014/main" val="4163996594"/>
                    </a:ext>
                  </a:extLst>
                </a:gridCol>
              </a:tblGrid>
              <a:tr h="224377">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1 day</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 3 days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7 days</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30 days</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517796120"/>
                  </a:ext>
                </a:extLst>
              </a:tr>
              <a:tr h="312165">
                <a:tc>
                  <a:txBody>
                    <a:bodyPr/>
                    <a:lstStyle/>
                    <a:p>
                      <a:pPr marL="0" marR="0">
                        <a:lnSpc>
                          <a:spcPct val="107000"/>
                        </a:lnSpc>
                        <a:spcBef>
                          <a:spcPts val="0"/>
                        </a:spcBef>
                        <a:spcAft>
                          <a:spcPts val="0"/>
                        </a:spcAft>
                      </a:pPr>
                      <a:r>
                        <a:rPr lang="en-US" sz="1200">
                          <a:effectLst/>
                        </a:rPr>
                        <a:t>Office labor</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696223244"/>
                  </a:ext>
                </a:extLst>
              </a:tr>
              <a:tr h="312165">
                <a:tc>
                  <a:txBody>
                    <a:bodyPr/>
                    <a:lstStyle/>
                    <a:p>
                      <a:pPr marL="0" marR="0">
                        <a:lnSpc>
                          <a:spcPct val="107000"/>
                        </a:lnSpc>
                        <a:spcBef>
                          <a:spcPts val="0"/>
                        </a:spcBef>
                        <a:spcAft>
                          <a:spcPts val="0"/>
                        </a:spcAft>
                      </a:pPr>
                      <a:r>
                        <a:rPr lang="en-US" sz="1200" dirty="0">
                          <a:effectLst/>
                        </a:rPr>
                        <a:t>wages lost, remote</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$8,012,107</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$24,036,322</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$56,084,751</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$240,363,220</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25647241"/>
                  </a:ext>
                </a:extLst>
              </a:tr>
              <a:tr h="312165">
                <a:tc>
                  <a:txBody>
                    <a:bodyPr/>
                    <a:lstStyle/>
                    <a:p>
                      <a:pPr marL="0" marR="0">
                        <a:lnSpc>
                          <a:spcPct val="107000"/>
                        </a:lnSpc>
                        <a:spcBef>
                          <a:spcPts val="0"/>
                        </a:spcBef>
                        <a:spcAft>
                          <a:spcPts val="0"/>
                        </a:spcAft>
                      </a:pPr>
                      <a:r>
                        <a:rPr lang="en-US" sz="1200">
                          <a:effectLst/>
                        </a:rPr>
                        <a:t>wages lost, remote with productivity</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$4,406,659</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$12,803,964</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$27,934,520</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$90,737,116</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34059740"/>
                  </a:ext>
                </a:extLst>
              </a:tr>
              <a:tr h="312165">
                <a:tc>
                  <a:txBody>
                    <a:bodyPr/>
                    <a:lstStyle/>
                    <a:p>
                      <a:pPr marL="0" marR="0">
                        <a:lnSpc>
                          <a:spcPct val="107000"/>
                        </a:lnSpc>
                        <a:spcBef>
                          <a:spcPts val="0"/>
                        </a:spcBef>
                        <a:spcAft>
                          <a:spcPts val="0"/>
                        </a:spcAft>
                      </a:pPr>
                      <a:r>
                        <a:rPr lang="en-US" sz="1200" dirty="0">
                          <a:effectLst/>
                        </a:rPr>
                        <a:t>Retail losses</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$2,216,097</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$6,648,292</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$15,512,681</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$66,482,919</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66122455"/>
                  </a:ext>
                </a:extLst>
              </a:tr>
              <a:tr h="312165">
                <a:tc>
                  <a:txBody>
                    <a:bodyPr/>
                    <a:lstStyle/>
                    <a:p>
                      <a:pPr marL="0" marR="0">
                        <a:lnSpc>
                          <a:spcPct val="107000"/>
                        </a:lnSpc>
                        <a:spcBef>
                          <a:spcPts val="0"/>
                        </a:spcBef>
                        <a:spcAft>
                          <a:spcPts val="0"/>
                        </a:spcAft>
                      </a:pPr>
                      <a:r>
                        <a:rPr lang="en-US" sz="1200" dirty="0">
                          <a:effectLst/>
                        </a:rPr>
                        <a:t>PATH</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60361174"/>
                  </a:ext>
                </a:extLst>
              </a:tr>
              <a:tr h="312165">
                <a:tc>
                  <a:txBody>
                    <a:bodyPr/>
                    <a:lstStyle/>
                    <a:p>
                      <a:pPr marL="0" marR="0">
                        <a:lnSpc>
                          <a:spcPct val="107000"/>
                        </a:lnSpc>
                        <a:spcBef>
                          <a:spcPts val="0"/>
                        </a:spcBef>
                        <a:spcAft>
                          <a:spcPts val="0"/>
                        </a:spcAft>
                      </a:pPr>
                      <a:r>
                        <a:rPr lang="en-US" sz="1200">
                          <a:effectLst/>
                        </a:rPr>
                        <a:t>World Trade Center Employees</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n/a</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n/a</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n/a</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n/a</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09875404"/>
                  </a:ext>
                </a:extLst>
              </a:tr>
              <a:tr h="312165">
                <a:tc>
                  <a:txBody>
                    <a:bodyPr/>
                    <a:lstStyle/>
                    <a:p>
                      <a:pPr marL="0" marR="0">
                        <a:lnSpc>
                          <a:spcPct val="107000"/>
                        </a:lnSpc>
                        <a:spcBef>
                          <a:spcPts val="0"/>
                        </a:spcBef>
                        <a:spcAft>
                          <a:spcPts val="0"/>
                        </a:spcAft>
                      </a:pPr>
                      <a:r>
                        <a:rPr lang="en-US" sz="1200">
                          <a:effectLst/>
                        </a:rPr>
                        <a:t>non-World Trade Center alternative route</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$729,076</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$2,187,227</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$5,103,529</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$21,872,267</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14497724"/>
                  </a:ext>
                </a:extLst>
              </a:tr>
              <a:tr h="312165">
                <a:tc>
                  <a:txBody>
                    <a:bodyPr/>
                    <a:lstStyle/>
                    <a:p>
                      <a:pPr marL="0" marR="0">
                        <a:lnSpc>
                          <a:spcPct val="107000"/>
                        </a:lnSpc>
                        <a:spcBef>
                          <a:spcPts val="0"/>
                        </a:spcBef>
                        <a:spcAft>
                          <a:spcPts val="0"/>
                        </a:spcAft>
                      </a:pPr>
                      <a:r>
                        <a:rPr lang="en-US" sz="1200">
                          <a:effectLst/>
                        </a:rPr>
                        <a:t>non-World Trade Center employees, remote</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$1,130,369</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$2,439,610</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$4,633,474</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$7,853,501</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95038147"/>
                  </a:ext>
                </a:extLst>
              </a:tr>
              <a:tr h="301930">
                <a:tc>
                  <a:txBody>
                    <a:bodyPr/>
                    <a:lstStyle/>
                    <a:p>
                      <a:pPr marL="0" marR="0">
                        <a:lnSpc>
                          <a:spcPct val="107000"/>
                        </a:lnSpc>
                        <a:spcBef>
                          <a:spcPts val="0"/>
                        </a:spcBef>
                        <a:spcAft>
                          <a:spcPts val="0"/>
                        </a:spcAft>
                      </a:pPr>
                      <a:r>
                        <a:rPr lang="en-US" sz="1200" dirty="0">
                          <a:effectLst/>
                        </a:rPr>
                        <a:t>non-WTC employees, remote with productivity</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$565,184</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$1,182,379</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$2,092,860</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$3,059,820</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32605266"/>
                  </a:ext>
                </a:extLst>
              </a:tr>
              <a:tr h="312165">
                <a:tc>
                  <a:txBody>
                    <a:bodyPr/>
                    <a:lstStyle/>
                    <a:p>
                      <a:pPr marL="0" marR="0">
                        <a:lnSpc>
                          <a:spcPct val="107000"/>
                        </a:lnSpc>
                        <a:spcBef>
                          <a:spcPts val="0"/>
                        </a:spcBef>
                        <a:spcAft>
                          <a:spcPts val="0"/>
                        </a:spcAft>
                      </a:pPr>
                      <a:r>
                        <a:rPr lang="en-US" sz="1200">
                          <a:effectLst/>
                        </a:rPr>
                        <a:t>Total Cost</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39594721"/>
                  </a:ext>
                </a:extLst>
              </a:tr>
              <a:tr h="312165">
                <a:tc>
                  <a:txBody>
                    <a:bodyPr/>
                    <a:lstStyle/>
                    <a:p>
                      <a:pPr marL="0" marR="0">
                        <a:lnSpc>
                          <a:spcPct val="107000"/>
                        </a:lnSpc>
                        <a:spcBef>
                          <a:spcPts val="0"/>
                        </a:spcBef>
                        <a:spcAft>
                          <a:spcPts val="0"/>
                        </a:spcAft>
                      </a:pPr>
                      <a:r>
                        <a:rPr lang="en-US" sz="1200">
                          <a:effectLst/>
                        </a:rPr>
                        <a:t>no remote productivity</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$12,087,649</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$35,311,451</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$81,334,436</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$336,571,907</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41107918"/>
                  </a:ext>
                </a:extLst>
              </a:tr>
              <a:tr h="312165">
                <a:tc>
                  <a:txBody>
                    <a:bodyPr/>
                    <a:lstStyle/>
                    <a:p>
                      <a:pPr marL="0" marR="0">
                        <a:lnSpc>
                          <a:spcPct val="107000"/>
                        </a:lnSpc>
                        <a:spcBef>
                          <a:spcPts val="0"/>
                        </a:spcBef>
                        <a:spcAft>
                          <a:spcPts val="0"/>
                        </a:spcAft>
                      </a:pPr>
                      <a:r>
                        <a:rPr lang="en-US" sz="1200" b="1" dirty="0">
                          <a:solidFill>
                            <a:srgbClr val="FF0000"/>
                          </a:solidFill>
                          <a:effectLst/>
                        </a:rPr>
                        <a:t>with remote productivity</a:t>
                      </a:r>
                      <a:endParaRPr lang="en-US" sz="12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b="1" dirty="0">
                          <a:solidFill>
                            <a:srgbClr val="FF0000"/>
                          </a:solidFill>
                          <a:effectLst/>
                        </a:rPr>
                        <a:t>$7,917,016</a:t>
                      </a:r>
                      <a:endParaRPr lang="en-US" sz="12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b="1" dirty="0">
                          <a:solidFill>
                            <a:srgbClr val="FF0000"/>
                          </a:solidFill>
                          <a:effectLst/>
                        </a:rPr>
                        <a:t>$22,821,861</a:t>
                      </a:r>
                      <a:endParaRPr lang="en-US" sz="12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b="1" dirty="0">
                          <a:solidFill>
                            <a:srgbClr val="FF0000"/>
                          </a:solidFill>
                          <a:effectLst/>
                        </a:rPr>
                        <a:t>$50,643,590</a:t>
                      </a:r>
                      <a:endParaRPr lang="en-US" sz="12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b="1" dirty="0">
                          <a:solidFill>
                            <a:srgbClr val="FF0000"/>
                          </a:solidFill>
                          <a:effectLst/>
                        </a:rPr>
                        <a:t>$182,152,122</a:t>
                      </a:r>
                      <a:endParaRPr lang="en-US" sz="12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84695721"/>
                  </a:ext>
                </a:extLst>
              </a:tr>
              <a:tr h="312165">
                <a:tc>
                  <a:txBody>
                    <a:bodyPr/>
                    <a:lstStyle/>
                    <a:p>
                      <a:pPr marL="0" marR="0">
                        <a:lnSpc>
                          <a:spcPct val="107000"/>
                        </a:lnSpc>
                        <a:spcBef>
                          <a:spcPts val="0"/>
                        </a:spcBef>
                        <a:spcAft>
                          <a:spcPts val="0"/>
                        </a:spcAft>
                      </a:pPr>
                      <a:r>
                        <a:rPr lang="en-US" sz="1200">
                          <a:effectLst/>
                        </a:rPr>
                        <a:t>with remote productivity/day</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$7,917,016</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$7,607,287</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a:effectLst/>
                        </a:rPr>
                        <a:t>$7,234,799</a:t>
                      </a:r>
                      <a:endParaRPr lang="en-US"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200" dirty="0">
                          <a:effectLst/>
                        </a:rPr>
                        <a:t>$6,071,737</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3788675"/>
                  </a:ext>
                </a:extLst>
              </a:tr>
            </a:tbl>
          </a:graphicData>
        </a:graphic>
      </p:graphicFrame>
    </p:spTree>
    <p:extLst>
      <p:ext uri="{BB962C8B-B14F-4D97-AF65-F5344CB8AC3E}">
        <p14:creationId xmlns:p14="http://schemas.microsoft.com/office/powerpoint/2010/main" val="378830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5092"/>
          </a:xfrm>
        </p:spPr>
        <p:txBody>
          <a:bodyPr/>
          <a:lstStyle/>
          <a:p>
            <a:r>
              <a:rPr lang="en-US" dirty="0"/>
              <a:t>PA Trans-Hudson Tunnels</a:t>
            </a:r>
          </a:p>
        </p:txBody>
      </p:sp>
      <p:sp>
        <p:nvSpPr>
          <p:cNvPr id="4" name="Slide Number Placeholder 3"/>
          <p:cNvSpPr>
            <a:spLocks noGrp="1"/>
          </p:cNvSpPr>
          <p:nvPr>
            <p:ph type="sldNum" sz="quarter" idx="12"/>
          </p:nvPr>
        </p:nvSpPr>
        <p:spPr/>
        <p:txBody>
          <a:bodyPr/>
          <a:lstStyle/>
          <a:p>
            <a:fld id="{71B928E5-93AF-4AB4-8E67-E9DEF0D29216}" type="slidenum">
              <a:rPr lang="en-US" smtClean="0"/>
              <a:t>18</a:t>
            </a:fld>
            <a:endParaRPr lang="en-US"/>
          </a:p>
        </p:txBody>
      </p:sp>
      <p:pic>
        <p:nvPicPr>
          <p:cNvPr id="12290" name="Picture 2" descr="photo of Holland Tunnel New Jersey toll booth entrance"/>
          <p:cNvPicPr>
            <a:picLocks noChangeAspect="1" noChangeArrowheads="1"/>
          </p:cNvPicPr>
          <p:nvPr/>
        </p:nvPicPr>
        <p:blipFill rotWithShape="1">
          <a:blip r:embed="rId3">
            <a:extLst>
              <a:ext uri="{28A0092B-C50C-407E-A947-70E740481C1C}">
                <a14:useLocalDpi xmlns:a14="http://schemas.microsoft.com/office/drawing/2010/main" val="0"/>
              </a:ext>
            </a:extLst>
          </a:blip>
          <a:srcRect l="34126"/>
          <a:stretch/>
        </p:blipFill>
        <p:spPr bwMode="auto">
          <a:xfrm>
            <a:off x="296092" y="3881300"/>
            <a:ext cx="5849892" cy="11811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hoto of the Lincoln Tunnel entrance"/>
          <p:cNvPicPr>
            <a:picLocks noChangeAspect="1" noChangeArrowheads="1"/>
          </p:cNvPicPr>
          <p:nvPr/>
        </p:nvPicPr>
        <p:blipFill rotWithShape="1">
          <a:blip r:embed="rId4">
            <a:extLst>
              <a:ext uri="{28A0092B-C50C-407E-A947-70E740481C1C}">
                <a14:useLocalDpi xmlns:a14="http://schemas.microsoft.com/office/drawing/2010/main" val="0"/>
              </a:ext>
            </a:extLst>
          </a:blip>
          <a:srcRect l="34126"/>
          <a:stretch/>
        </p:blipFill>
        <p:spPr bwMode="auto">
          <a:xfrm>
            <a:off x="296092" y="2262912"/>
            <a:ext cx="5849892" cy="1181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anynj.gov/photo/bridges-tunnels/bridges-tunnels-about-map-tab.gif"/>
          <p:cNvPicPr>
            <a:picLocks noChangeAspect="1" noChangeArrowheads="1"/>
          </p:cNvPicPr>
          <p:nvPr/>
        </p:nvPicPr>
        <p:blipFill>
          <a:blip r:embed="rId5" cstate="print"/>
          <a:srcRect/>
          <a:stretch>
            <a:fillRect/>
          </a:stretch>
        </p:blipFill>
        <p:spPr bwMode="auto">
          <a:xfrm>
            <a:off x="5578067" y="1363663"/>
            <a:ext cx="3505200" cy="4467226"/>
          </a:xfrm>
          <a:prstGeom prst="rect">
            <a:avLst/>
          </a:prstGeom>
          <a:noFill/>
        </p:spPr>
      </p:pic>
    </p:spTree>
    <p:extLst>
      <p:ext uri="{BB962C8B-B14F-4D97-AF65-F5344CB8AC3E}">
        <p14:creationId xmlns:p14="http://schemas.microsoft.com/office/powerpoint/2010/main" val="252981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91" y="0"/>
            <a:ext cx="7886700" cy="1325563"/>
          </a:xfrm>
        </p:spPr>
        <p:txBody>
          <a:bodyPr>
            <a:normAutofit/>
          </a:bodyPr>
          <a:lstStyle/>
          <a:p>
            <a:r>
              <a:rPr lang="en-US" dirty="0"/>
              <a:t>Tunnel Facilities Disruption Summary</a:t>
            </a:r>
          </a:p>
        </p:txBody>
      </p:sp>
      <p:sp>
        <p:nvSpPr>
          <p:cNvPr id="3" name="Content Placeholder 2"/>
          <p:cNvSpPr>
            <a:spLocks noGrp="1"/>
          </p:cNvSpPr>
          <p:nvPr>
            <p:ph idx="1"/>
          </p:nvPr>
        </p:nvSpPr>
        <p:spPr>
          <a:xfrm>
            <a:off x="501091" y="1660549"/>
            <a:ext cx="8284464" cy="3489351"/>
          </a:xfrm>
        </p:spPr>
        <p:txBody>
          <a:bodyPr>
            <a:normAutofit/>
          </a:bodyPr>
          <a:lstStyle/>
          <a:p>
            <a:r>
              <a:rPr lang="en-US" dirty="0">
                <a:latin typeface="+mj-lt"/>
              </a:rPr>
              <a:t>Low truck volumes at the tunnels equate to low freight delay impacts</a:t>
            </a:r>
          </a:p>
          <a:p>
            <a:pPr lvl="1"/>
            <a:r>
              <a:rPr lang="en-US" dirty="0">
                <a:latin typeface="+mj-lt"/>
              </a:rPr>
              <a:t>No Heavy Trucks allowed at Holland</a:t>
            </a:r>
          </a:p>
          <a:p>
            <a:pPr lvl="1"/>
            <a:r>
              <a:rPr lang="en-US" dirty="0">
                <a:latin typeface="+mj-lt"/>
              </a:rPr>
              <a:t>Only 5% of PA Heavy Trucks travel in Lincoln</a:t>
            </a:r>
          </a:p>
          <a:p>
            <a:r>
              <a:rPr lang="en-US" dirty="0">
                <a:latin typeface="+mj-lt"/>
              </a:rPr>
              <a:t>Commuter delay and productivity losses are the largest impacts of the disruption</a:t>
            </a:r>
          </a:p>
          <a:p>
            <a:pPr marL="0" indent="0">
              <a:buNone/>
            </a:pPr>
            <a:endParaRPr lang="en-US" dirty="0">
              <a:latin typeface="+mj-lt"/>
            </a:endParaRPr>
          </a:p>
          <a:p>
            <a:pPr lvl="1"/>
            <a:endParaRPr lang="en-US" sz="2400" i="1" dirty="0">
              <a:latin typeface="+mj-lt"/>
            </a:endParaRPr>
          </a:p>
          <a:p>
            <a:pPr lvl="1"/>
            <a:endParaRPr lang="en-US" dirty="0">
              <a:latin typeface="+mj-lt"/>
            </a:endParaRPr>
          </a:p>
          <a:p>
            <a:pPr marL="457188" lvl="1" indent="0">
              <a:buNone/>
            </a:pPr>
            <a:endParaRPr lang="en-US" dirty="0">
              <a:latin typeface="+mj-lt"/>
            </a:endParaRPr>
          </a:p>
        </p:txBody>
      </p:sp>
      <p:sp>
        <p:nvSpPr>
          <p:cNvPr id="4" name="Slide Number Placeholder 2"/>
          <p:cNvSpPr>
            <a:spLocks noGrp="1"/>
          </p:cNvSpPr>
          <p:nvPr>
            <p:ph type="sldNum" sz="quarter" idx="12"/>
          </p:nvPr>
        </p:nvSpPr>
        <p:spPr>
          <a:xfrm>
            <a:off x="7147056" y="6237670"/>
            <a:ext cx="2057400" cy="365125"/>
          </a:xfrm>
        </p:spPr>
        <p:txBody>
          <a:bodyPr/>
          <a:lstStyle/>
          <a:p>
            <a:r>
              <a:rPr lang="en-US" dirty="0"/>
              <a:t>19</a:t>
            </a:r>
          </a:p>
        </p:txBody>
      </p:sp>
    </p:spTree>
    <p:extLst>
      <p:ext uri="{BB962C8B-B14F-4D97-AF65-F5344CB8AC3E}">
        <p14:creationId xmlns:p14="http://schemas.microsoft.com/office/powerpoint/2010/main" val="129573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75" y="174930"/>
            <a:ext cx="8105699" cy="1325563"/>
          </a:xfrm>
        </p:spPr>
        <p:txBody>
          <a:bodyPr>
            <a:normAutofit/>
          </a:bodyPr>
          <a:lstStyle/>
          <a:p>
            <a:r>
              <a:rPr lang="en-US" dirty="0"/>
              <a:t>Economic Disruption</a:t>
            </a:r>
          </a:p>
        </p:txBody>
      </p:sp>
      <p:sp>
        <p:nvSpPr>
          <p:cNvPr id="3" name="Content Placeholder 2"/>
          <p:cNvSpPr>
            <a:spLocks noGrp="1"/>
          </p:cNvSpPr>
          <p:nvPr>
            <p:ph idx="1"/>
          </p:nvPr>
        </p:nvSpPr>
        <p:spPr>
          <a:xfrm>
            <a:off x="482574" y="1369497"/>
            <a:ext cx="7886700" cy="4351338"/>
          </a:xfrm>
        </p:spPr>
        <p:txBody>
          <a:bodyPr>
            <a:normAutofit/>
          </a:bodyPr>
          <a:lstStyle/>
          <a:p>
            <a:pPr marL="0" indent="0">
              <a:buNone/>
            </a:pPr>
            <a:r>
              <a:rPr lang="en-US" dirty="0">
                <a:latin typeface="+mj-lt"/>
              </a:rPr>
              <a:t>Learning objectives: </a:t>
            </a:r>
          </a:p>
          <a:p>
            <a:r>
              <a:rPr lang="en-US" dirty="0">
                <a:latin typeface="+mj-lt"/>
              </a:rPr>
              <a:t>Review economic estimates of shutdown of various Port Authority of New York and New Jersey facilities from severe weather events. </a:t>
            </a:r>
          </a:p>
          <a:p>
            <a:r>
              <a:rPr lang="en-US" dirty="0">
                <a:latin typeface="+mj-lt"/>
              </a:rPr>
              <a:t>Contextualize the need to protect against events and frame that need against competing needs. </a:t>
            </a:r>
          </a:p>
          <a:p>
            <a:pPr marL="0" indent="0">
              <a:buNone/>
            </a:pPr>
            <a:endParaRPr lang="en-US" dirty="0">
              <a:latin typeface="+mj-lt"/>
            </a:endParaRPr>
          </a:p>
          <a:p>
            <a:pPr marL="0" indent="0">
              <a:buNone/>
            </a:pPr>
            <a:r>
              <a:rPr lang="en-US" dirty="0">
                <a:latin typeface="+mj-lt"/>
              </a:rPr>
              <a:t>Potential uses include comparison of avoided economic damages with cost of protection. </a:t>
            </a: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71B928E5-93AF-4AB4-8E67-E9DEF0D29216}" type="slidenum">
              <a:rPr lang="en-US" smtClean="0"/>
              <a:t>2</a:t>
            </a:fld>
            <a:endParaRPr lang="en-US"/>
          </a:p>
        </p:txBody>
      </p:sp>
    </p:spTree>
    <p:extLst>
      <p:ext uri="{BB962C8B-B14F-4D97-AF65-F5344CB8AC3E}">
        <p14:creationId xmlns:p14="http://schemas.microsoft.com/office/powerpoint/2010/main" val="158734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91" y="0"/>
            <a:ext cx="7886700" cy="1325563"/>
          </a:xfrm>
        </p:spPr>
        <p:txBody>
          <a:bodyPr>
            <a:normAutofit/>
          </a:bodyPr>
          <a:lstStyle/>
          <a:p>
            <a:r>
              <a:rPr lang="en-US" dirty="0"/>
              <a:t>Tunnel Facilities Disruption Summary</a:t>
            </a:r>
          </a:p>
        </p:txBody>
      </p:sp>
      <p:sp>
        <p:nvSpPr>
          <p:cNvPr id="3" name="Content Placeholder 2"/>
          <p:cNvSpPr>
            <a:spLocks noGrp="1"/>
          </p:cNvSpPr>
          <p:nvPr>
            <p:ph idx="1"/>
          </p:nvPr>
        </p:nvSpPr>
        <p:spPr>
          <a:xfrm>
            <a:off x="501091" y="1660549"/>
            <a:ext cx="8284464" cy="3489351"/>
          </a:xfrm>
        </p:spPr>
        <p:txBody>
          <a:bodyPr>
            <a:normAutofit/>
          </a:bodyPr>
          <a:lstStyle/>
          <a:p>
            <a:pPr marL="0" indent="0">
              <a:buNone/>
            </a:pPr>
            <a:endParaRPr lang="en-US" dirty="0">
              <a:latin typeface="+mj-lt"/>
            </a:endParaRPr>
          </a:p>
          <a:p>
            <a:pPr lvl="1"/>
            <a:endParaRPr lang="en-US" sz="2400" i="1" dirty="0">
              <a:latin typeface="+mj-lt"/>
            </a:endParaRPr>
          </a:p>
          <a:p>
            <a:pPr lvl="1"/>
            <a:endParaRPr lang="en-US" dirty="0">
              <a:latin typeface="+mj-lt"/>
            </a:endParaRPr>
          </a:p>
          <a:p>
            <a:pPr marL="457188" lvl="1" indent="0">
              <a:buNone/>
            </a:pPr>
            <a:endParaRPr lang="en-US" dirty="0">
              <a:latin typeface="+mj-lt"/>
            </a:endParaRPr>
          </a:p>
        </p:txBody>
      </p:sp>
      <p:sp>
        <p:nvSpPr>
          <p:cNvPr id="4" name="Slide Number Placeholder 2"/>
          <p:cNvSpPr>
            <a:spLocks noGrp="1"/>
          </p:cNvSpPr>
          <p:nvPr>
            <p:ph type="sldNum" sz="quarter" idx="12"/>
          </p:nvPr>
        </p:nvSpPr>
        <p:spPr>
          <a:xfrm>
            <a:off x="7147056" y="6237670"/>
            <a:ext cx="2057400" cy="365125"/>
          </a:xfrm>
        </p:spPr>
        <p:txBody>
          <a:bodyPr/>
          <a:lstStyle/>
          <a:p>
            <a:r>
              <a:rPr lang="en-US" dirty="0"/>
              <a:t>20</a:t>
            </a:r>
          </a:p>
        </p:txBody>
      </p:sp>
      <p:pic>
        <p:nvPicPr>
          <p:cNvPr id="5" name="Online Media 4" descr="Hurricane Sandy at the Holland Tunnel">
            <a:hlinkClick r:id="" action="ppaction://media"/>
            <a:extLst>
              <a:ext uri="{FF2B5EF4-FFF2-40B4-BE49-F238E27FC236}">
                <a16:creationId xmlns:a16="http://schemas.microsoft.com/office/drawing/2014/main" id="{BBDF650E-A110-7B40-A607-6950C416D7C5}"/>
              </a:ext>
            </a:extLst>
          </p:cNvPr>
          <p:cNvPicPr>
            <a:picLocks noRot="1" noChangeAspect="1"/>
          </p:cNvPicPr>
          <p:nvPr>
            <a:videoFile r:link="rId1"/>
          </p:nvPr>
        </p:nvPicPr>
        <p:blipFill>
          <a:blip r:embed="rId4"/>
          <a:stretch>
            <a:fillRect/>
          </a:stretch>
        </p:blipFill>
        <p:spPr>
          <a:xfrm>
            <a:off x="1124089" y="1480930"/>
            <a:ext cx="6895822" cy="3896139"/>
          </a:xfrm>
          <a:prstGeom prst="rect">
            <a:avLst/>
          </a:prstGeom>
        </p:spPr>
      </p:pic>
    </p:spTree>
    <p:extLst>
      <p:ext uri="{BB962C8B-B14F-4D97-AF65-F5344CB8AC3E}">
        <p14:creationId xmlns:p14="http://schemas.microsoft.com/office/powerpoint/2010/main" val="65975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2" y="77008"/>
            <a:ext cx="7886700" cy="1325563"/>
          </a:xfrm>
        </p:spPr>
        <p:txBody>
          <a:bodyPr>
            <a:normAutofit/>
          </a:bodyPr>
          <a:lstStyle/>
          <a:p>
            <a:r>
              <a:rPr lang="en-US" dirty="0"/>
              <a:t>Tunnel Facilities Disruption Assumptions</a:t>
            </a:r>
            <a:br>
              <a:rPr lang="en-US" dirty="0"/>
            </a:br>
            <a:r>
              <a:rPr lang="en-US" dirty="0"/>
              <a:t>For Personal Travelers</a:t>
            </a:r>
          </a:p>
        </p:txBody>
      </p:sp>
      <p:sp>
        <p:nvSpPr>
          <p:cNvPr id="3" name="Content Placeholder 2"/>
          <p:cNvSpPr>
            <a:spLocks noGrp="1"/>
          </p:cNvSpPr>
          <p:nvPr>
            <p:ph idx="1"/>
          </p:nvPr>
        </p:nvSpPr>
        <p:spPr>
          <a:xfrm>
            <a:off x="457200" y="1600203"/>
            <a:ext cx="8284464" cy="4120284"/>
          </a:xfrm>
        </p:spPr>
        <p:txBody>
          <a:bodyPr>
            <a:normAutofit fontScale="92500" lnSpcReduction="20000"/>
          </a:bodyPr>
          <a:lstStyle/>
          <a:p>
            <a:r>
              <a:rPr lang="en-US" dirty="0">
                <a:latin typeface="+mj-lt"/>
              </a:rPr>
              <a:t>Anticipated users of the tunnel facilities:</a:t>
            </a:r>
          </a:p>
          <a:p>
            <a:pPr lvl="1"/>
            <a:r>
              <a:rPr lang="en-US" dirty="0">
                <a:latin typeface="+mj-lt"/>
              </a:rPr>
              <a:t>Most still come to work even if the tunnels are not operational assumes other alternatives </a:t>
            </a:r>
          </a:p>
          <a:p>
            <a:pPr lvl="2"/>
            <a:r>
              <a:rPr lang="en-US" dirty="0">
                <a:latin typeface="+mj-lt"/>
              </a:rPr>
              <a:t>25% will work from home</a:t>
            </a:r>
          </a:p>
          <a:p>
            <a:pPr lvl="2"/>
            <a:r>
              <a:rPr lang="en-US" dirty="0">
                <a:latin typeface="+mj-lt"/>
              </a:rPr>
              <a:t>In 2 Weeks, 100% will be back at work</a:t>
            </a:r>
          </a:p>
          <a:p>
            <a:pPr lvl="2"/>
            <a:r>
              <a:rPr lang="en-US" dirty="0">
                <a:latin typeface="+mj-lt"/>
              </a:rPr>
              <a:t>Those working from home will have less productivity</a:t>
            </a:r>
          </a:p>
          <a:p>
            <a:pPr lvl="1"/>
            <a:r>
              <a:rPr lang="en-US" dirty="0">
                <a:latin typeface="+mj-lt"/>
              </a:rPr>
              <a:t>Differences in drive times are based on Census journey to work by county to Manhattan </a:t>
            </a:r>
            <a:r>
              <a:rPr lang="en-US" sz="2400" i="1" dirty="0">
                <a:latin typeface="+mj-lt"/>
              </a:rPr>
              <a:t>(differences = mass transit times-drive times), 33 minute delay each way</a:t>
            </a:r>
          </a:p>
          <a:p>
            <a:pPr lvl="1"/>
            <a:r>
              <a:rPr lang="en-US" dirty="0">
                <a:latin typeface="+mj-lt"/>
              </a:rPr>
              <a:t>User costs are based on reasons for use via TB&amp;T survey: recreation, commuter, business</a:t>
            </a:r>
          </a:p>
          <a:p>
            <a:pPr lvl="1"/>
            <a:r>
              <a:rPr lang="en-US" dirty="0">
                <a:latin typeface="+mj-lt"/>
              </a:rPr>
              <a:t>Assume 50% of recreational tunnel users choose not to go into Manhattan</a:t>
            </a:r>
          </a:p>
          <a:p>
            <a:pPr lvl="1"/>
            <a:r>
              <a:rPr lang="en-US" dirty="0">
                <a:latin typeface="+mj-lt"/>
              </a:rPr>
              <a:t>Assumes average traffic is similar to 2016 </a:t>
            </a:r>
          </a:p>
          <a:p>
            <a:pPr lvl="1"/>
            <a:endParaRPr lang="en-US" sz="2400" i="1" dirty="0">
              <a:latin typeface="+mj-lt"/>
            </a:endParaRPr>
          </a:p>
          <a:p>
            <a:pPr lvl="1"/>
            <a:endParaRPr lang="en-US" dirty="0">
              <a:latin typeface="+mj-lt"/>
            </a:endParaRPr>
          </a:p>
          <a:p>
            <a:pPr marL="457188" lvl="1" indent="0">
              <a:buNone/>
            </a:pPr>
            <a:endParaRPr lang="en-US" dirty="0">
              <a:latin typeface="+mj-lt"/>
            </a:endParaRPr>
          </a:p>
        </p:txBody>
      </p:sp>
      <p:sp>
        <p:nvSpPr>
          <p:cNvPr id="4" name="Slide Number Placeholder 2"/>
          <p:cNvSpPr>
            <a:spLocks noGrp="1"/>
          </p:cNvSpPr>
          <p:nvPr>
            <p:ph type="sldNum" sz="quarter" idx="12"/>
          </p:nvPr>
        </p:nvSpPr>
        <p:spPr>
          <a:xfrm>
            <a:off x="7147056" y="6237670"/>
            <a:ext cx="2057400" cy="365125"/>
          </a:xfrm>
        </p:spPr>
        <p:txBody>
          <a:bodyPr/>
          <a:lstStyle/>
          <a:p>
            <a:r>
              <a:rPr lang="en-US" dirty="0"/>
              <a:t>21</a:t>
            </a:r>
          </a:p>
        </p:txBody>
      </p:sp>
    </p:spTree>
    <p:extLst>
      <p:ext uri="{BB962C8B-B14F-4D97-AF65-F5344CB8AC3E}">
        <p14:creationId xmlns:p14="http://schemas.microsoft.com/office/powerpoint/2010/main" val="101995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69669"/>
            <a:ext cx="7886700" cy="1325563"/>
          </a:xfrm>
        </p:spPr>
        <p:txBody>
          <a:bodyPr>
            <a:normAutofit/>
          </a:bodyPr>
          <a:lstStyle/>
          <a:p>
            <a:r>
              <a:rPr lang="en-US" dirty="0"/>
              <a:t>Tunnel Facilities Disruption Assumptions</a:t>
            </a:r>
            <a:br>
              <a:rPr lang="en-US" dirty="0"/>
            </a:br>
            <a:r>
              <a:rPr lang="en-US" dirty="0"/>
              <a:t>For Freight</a:t>
            </a:r>
          </a:p>
        </p:txBody>
      </p:sp>
      <p:sp>
        <p:nvSpPr>
          <p:cNvPr id="3" name="Content Placeholder 2"/>
          <p:cNvSpPr>
            <a:spLocks noGrp="1"/>
          </p:cNvSpPr>
          <p:nvPr>
            <p:ph idx="1"/>
          </p:nvPr>
        </p:nvSpPr>
        <p:spPr>
          <a:xfrm>
            <a:off x="592074" y="1511071"/>
            <a:ext cx="7886700" cy="4351338"/>
          </a:xfrm>
        </p:spPr>
        <p:txBody>
          <a:bodyPr>
            <a:normAutofit/>
          </a:bodyPr>
          <a:lstStyle/>
          <a:p>
            <a:r>
              <a:rPr lang="en-US" dirty="0">
                <a:latin typeface="+mj-lt"/>
              </a:rPr>
              <a:t>Anticipated Freight users of the tunnel facilities:</a:t>
            </a:r>
          </a:p>
          <a:p>
            <a:pPr lvl="1"/>
            <a:r>
              <a:rPr lang="en-US" dirty="0">
                <a:latin typeface="+mj-lt"/>
              </a:rPr>
              <a:t>Although only a small portion of tunnel traffic, trucks would utilize other facilities to reach their NY destination derived from the TB&amp;T OD Truck Survey</a:t>
            </a:r>
          </a:p>
          <a:p>
            <a:pPr lvl="1"/>
            <a:r>
              <a:rPr lang="en-US" dirty="0">
                <a:latin typeface="+mj-lt"/>
              </a:rPr>
              <a:t>Round trip estimated with $47 value of time. VOT includes inventory adjustments</a:t>
            </a:r>
          </a:p>
          <a:p>
            <a:pPr lvl="1"/>
            <a:r>
              <a:rPr lang="en-US" dirty="0">
                <a:latin typeface="+mj-lt"/>
              </a:rPr>
              <a:t>Differences in drive times are based on alternate facility usage and county center point drive times and assume center point Manhattan as the destination</a:t>
            </a:r>
          </a:p>
          <a:p>
            <a:pPr lvl="1"/>
            <a:r>
              <a:rPr lang="en-US" dirty="0">
                <a:latin typeface="+mj-lt"/>
              </a:rPr>
              <a:t>Drive time changes are for Non-Tunnel alternative route, 20 minute delay in traffic</a:t>
            </a:r>
          </a:p>
          <a:p>
            <a:pPr marL="457188" lvl="1" indent="0">
              <a:buNone/>
            </a:pPr>
            <a:endParaRPr lang="en-US" dirty="0">
              <a:latin typeface="+mj-lt"/>
            </a:endParaRPr>
          </a:p>
        </p:txBody>
      </p:sp>
      <p:sp>
        <p:nvSpPr>
          <p:cNvPr id="4" name="Slide Number Placeholder 2"/>
          <p:cNvSpPr>
            <a:spLocks noGrp="1"/>
          </p:cNvSpPr>
          <p:nvPr>
            <p:ph type="sldNum" sz="quarter" idx="12"/>
          </p:nvPr>
        </p:nvSpPr>
        <p:spPr>
          <a:xfrm>
            <a:off x="7147056" y="6237670"/>
            <a:ext cx="2057400" cy="365125"/>
          </a:xfrm>
        </p:spPr>
        <p:txBody>
          <a:bodyPr/>
          <a:lstStyle/>
          <a:p>
            <a:r>
              <a:rPr lang="en-US" dirty="0"/>
              <a:t>22</a:t>
            </a:r>
          </a:p>
        </p:txBody>
      </p:sp>
    </p:spTree>
    <p:extLst>
      <p:ext uri="{BB962C8B-B14F-4D97-AF65-F5344CB8AC3E}">
        <p14:creationId xmlns:p14="http://schemas.microsoft.com/office/powerpoint/2010/main" val="153731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99"/>
            <a:ext cx="8229600" cy="804672"/>
          </a:xfrm>
        </p:spPr>
        <p:txBody>
          <a:bodyPr>
            <a:normAutofit fontScale="90000"/>
          </a:bodyPr>
          <a:lstStyle/>
          <a:p>
            <a:r>
              <a:rPr lang="en-US" dirty="0"/>
              <a:t>Tunnel Facilities Disruption Impact- </a:t>
            </a:r>
            <a:br>
              <a:rPr lang="en-US" dirty="0"/>
            </a:br>
            <a:r>
              <a:rPr lang="en-US" dirty="0"/>
              <a:t>Passenger Impact Summary</a:t>
            </a:r>
          </a:p>
        </p:txBody>
      </p:sp>
      <p:sp>
        <p:nvSpPr>
          <p:cNvPr id="4" name="Slide Number Placeholder 2"/>
          <p:cNvSpPr>
            <a:spLocks noGrp="1"/>
          </p:cNvSpPr>
          <p:nvPr>
            <p:ph type="sldNum" sz="quarter" idx="12"/>
          </p:nvPr>
        </p:nvSpPr>
        <p:spPr>
          <a:xfrm>
            <a:off x="7147056" y="6237670"/>
            <a:ext cx="2057400" cy="365125"/>
          </a:xfrm>
        </p:spPr>
        <p:txBody>
          <a:bodyPr/>
          <a:lstStyle/>
          <a:p>
            <a:r>
              <a:rPr lang="en-US" dirty="0"/>
              <a:t>23</a:t>
            </a:r>
          </a:p>
        </p:txBody>
      </p:sp>
      <p:graphicFrame>
        <p:nvGraphicFramePr>
          <p:cNvPr id="5" name="Table 4"/>
          <p:cNvGraphicFramePr>
            <a:graphicFrameLocks noGrp="1"/>
          </p:cNvGraphicFramePr>
          <p:nvPr>
            <p:extLst>
              <p:ext uri="{D42A27DB-BD31-4B8C-83A1-F6EECF244321}">
                <p14:modId xmlns:p14="http://schemas.microsoft.com/office/powerpoint/2010/main" val="4067625419"/>
              </p:ext>
            </p:extLst>
          </p:nvPr>
        </p:nvGraphicFramePr>
        <p:xfrm>
          <a:off x="531223" y="1175662"/>
          <a:ext cx="8046720" cy="4669408"/>
        </p:xfrm>
        <a:graphic>
          <a:graphicData uri="http://schemas.openxmlformats.org/drawingml/2006/table">
            <a:tbl>
              <a:tblPr>
                <a:tableStyleId>{5C22544A-7EE6-4342-B048-85BDC9FD1C3A}</a:tableStyleId>
              </a:tblPr>
              <a:tblGrid>
                <a:gridCol w="2725504">
                  <a:extLst>
                    <a:ext uri="{9D8B030D-6E8A-4147-A177-3AD203B41FA5}">
                      <a16:colId xmlns:a16="http://schemas.microsoft.com/office/drawing/2014/main" val="2716691534"/>
                    </a:ext>
                  </a:extLst>
                </a:gridCol>
                <a:gridCol w="1127376">
                  <a:extLst>
                    <a:ext uri="{9D8B030D-6E8A-4147-A177-3AD203B41FA5}">
                      <a16:colId xmlns:a16="http://schemas.microsoft.com/office/drawing/2014/main" val="2630906374"/>
                    </a:ext>
                  </a:extLst>
                </a:gridCol>
                <a:gridCol w="1127376">
                  <a:extLst>
                    <a:ext uri="{9D8B030D-6E8A-4147-A177-3AD203B41FA5}">
                      <a16:colId xmlns:a16="http://schemas.microsoft.com/office/drawing/2014/main" val="831481594"/>
                    </a:ext>
                  </a:extLst>
                </a:gridCol>
                <a:gridCol w="1518200">
                  <a:extLst>
                    <a:ext uri="{9D8B030D-6E8A-4147-A177-3AD203B41FA5}">
                      <a16:colId xmlns:a16="http://schemas.microsoft.com/office/drawing/2014/main" val="2379161009"/>
                    </a:ext>
                  </a:extLst>
                </a:gridCol>
                <a:gridCol w="1548264">
                  <a:extLst>
                    <a:ext uri="{9D8B030D-6E8A-4147-A177-3AD203B41FA5}">
                      <a16:colId xmlns:a16="http://schemas.microsoft.com/office/drawing/2014/main" val="322671187"/>
                    </a:ext>
                  </a:extLst>
                </a:gridCol>
              </a:tblGrid>
              <a:tr h="234688">
                <a:tc>
                  <a:txBody>
                    <a:bodyPr/>
                    <a:lstStyle/>
                    <a:p>
                      <a:pPr algn="l" fontAlgn="b"/>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Daily Avg.</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3-Day</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Weekly</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Monthly </a:t>
                      </a:r>
                      <a:endParaRPr lang="en-US" sz="1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2237668"/>
                  </a:ext>
                </a:extLst>
              </a:tr>
              <a:tr h="234688">
                <a:tc>
                  <a:txBody>
                    <a:bodyPr/>
                    <a:lstStyle/>
                    <a:p>
                      <a:pPr algn="l" fontAlgn="b"/>
                      <a:r>
                        <a:rPr lang="en-US" sz="1500" u="none" strike="noStrike">
                          <a:effectLst/>
                        </a:rPr>
                        <a:t>Total Vehicles</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94,964</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284,893</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664,749</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2,848,926</a:t>
                      </a:r>
                      <a:endParaRPr lang="en-US" sz="1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33965517"/>
                  </a:ext>
                </a:extLst>
              </a:tr>
              <a:tr h="234688">
                <a:tc>
                  <a:txBody>
                    <a:bodyPr/>
                    <a:lstStyle/>
                    <a:p>
                      <a:pPr algn="l" fontAlgn="b"/>
                      <a:r>
                        <a:rPr lang="en-US" sz="1500" u="none" strike="noStrike" dirty="0">
                          <a:effectLst/>
                        </a:rPr>
                        <a:t>   Autos</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dirty="0">
                          <a:effectLst/>
                        </a:rPr>
                        <a:t>84,379</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253,137</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292,983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2,531,372</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8192109"/>
                  </a:ext>
                </a:extLst>
              </a:tr>
              <a:tr h="234688">
                <a:tc>
                  <a:txBody>
                    <a:bodyPr/>
                    <a:lstStyle/>
                    <a:p>
                      <a:pPr algn="l" fontAlgn="b"/>
                      <a:r>
                        <a:rPr lang="en-US" sz="1500" u="none" strike="noStrike">
                          <a:effectLst/>
                        </a:rPr>
                        <a:t>   Bus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6,461</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19,383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26,958</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193,827</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4381076"/>
                  </a:ext>
                </a:extLst>
              </a:tr>
              <a:tr h="234688">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1500" u="none" strike="noStrike">
                          <a:effectLst/>
                        </a:rPr>
                        <a:t>Costs For Passengers (in hours)</a:t>
                      </a:r>
                      <a:endParaRPr lang="en-US" sz="15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7676671"/>
                  </a:ext>
                </a:extLst>
              </a:tr>
              <a:tr h="234688">
                <a:tc>
                  <a:txBody>
                    <a:bodyPr/>
                    <a:lstStyle/>
                    <a:p>
                      <a:pPr algn="l" fontAlgn="b"/>
                      <a:r>
                        <a:rPr lang="en-US" sz="1500" u="none" strike="noStrike">
                          <a:effectLst/>
                        </a:rPr>
                        <a:t>   Business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17,667</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53,001</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123,668</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530,006</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48670981"/>
                  </a:ext>
                </a:extLst>
              </a:tr>
              <a:tr h="430263">
                <a:tc>
                  <a:txBody>
                    <a:bodyPr/>
                    <a:lstStyle/>
                    <a:p>
                      <a:pPr algn="l" fontAlgn="b"/>
                      <a:r>
                        <a:rPr lang="en-US" sz="1500" u="none" strike="noStrike">
                          <a:effectLst/>
                        </a:rPr>
                        <a:t>   Commuter (Net Commuter/Non-Commuter Time)</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35,355</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117,021</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324,181</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2,629,945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9383436"/>
                  </a:ext>
                </a:extLst>
              </a:tr>
              <a:tr h="234688">
                <a:tc>
                  <a:txBody>
                    <a:bodyPr/>
                    <a:lstStyle/>
                    <a:p>
                      <a:pPr algn="l" fontAlgn="b"/>
                      <a:r>
                        <a:rPr lang="en-US" sz="1500" u="none" strike="noStrike">
                          <a:effectLst/>
                        </a:rPr>
                        <a:t>Personal (assumes 50% loss)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31,589</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94,768</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221,126</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947,685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5070830"/>
                  </a:ext>
                </a:extLst>
              </a:tr>
              <a:tr h="215131">
                <a:tc gridSpan="5">
                  <a:txBody>
                    <a:bodyPr/>
                    <a:lstStyle/>
                    <a:p>
                      <a:pPr algn="ctr"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6675788"/>
                  </a:ext>
                </a:extLst>
              </a:tr>
              <a:tr h="234688">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1500" u="none" strike="noStrike">
                          <a:effectLst/>
                        </a:rPr>
                        <a:t>Costs For Passengers (One Way)</a:t>
                      </a:r>
                      <a:endParaRPr lang="en-US" sz="15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9811614"/>
                  </a:ext>
                </a:extLst>
              </a:tr>
              <a:tr h="234688">
                <a:tc>
                  <a:txBody>
                    <a:bodyPr/>
                    <a:lstStyle/>
                    <a:p>
                      <a:pPr algn="l" fontAlgn="b"/>
                      <a:r>
                        <a:rPr lang="en-US" sz="1500" u="none" strike="noStrike">
                          <a:effectLst/>
                        </a:rPr>
                        <a:t>   Business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$468,172</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$1,404,516</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$3,277,204</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$14,045,161</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9482535"/>
                  </a:ext>
                </a:extLst>
              </a:tr>
              <a:tr h="234688">
                <a:tc>
                  <a:txBody>
                    <a:bodyPr/>
                    <a:lstStyle/>
                    <a:p>
                      <a:pPr algn="l" fontAlgn="b"/>
                      <a:r>
                        <a:rPr lang="en-US" sz="1500" u="none" strike="noStrike">
                          <a:effectLst/>
                        </a:rPr>
                        <a:t>   Net Commuter Costs*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$3,912,833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$11,441,683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$25,516,477</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$103,960,405</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2255494"/>
                  </a:ext>
                </a:extLst>
              </a:tr>
              <a:tr h="234688">
                <a:tc>
                  <a:txBody>
                    <a:bodyPr/>
                    <a:lstStyle/>
                    <a:p>
                      <a:pPr algn="l" fontAlgn="b"/>
                      <a:r>
                        <a:rPr lang="en-US" sz="1500" u="none" strike="noStrike">
                          <a:effectLst/>
                        </a:rPr>
                        <a:t>   Recreation</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$467,524</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$1,402,573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$3,272,671</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$14,025,733</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84299179"/>
                  </a:ext>
                </a:extLst>
              </a:tr>
              <a:tr h="234688">
                <a:tc>
                  <a:txBody>
                    <a:bodyPr/>
                    <a:lstStyle/>
                    <a:p>
                      <a:pPr algn="l" fontAlgn="b"/>
                      <a:r>
                        <a:rPr lang="en-US" sz="1500" u="none" strike="noStrike">
                          <a:effectLst/>
                        </a:rPr>
                        <a:t>Total</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$4,848,530</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$14,248,772</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$32,066,352</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$132,031,300</a:t>
                      </a:r>
                      <a:endParaRPr lang="en-US" sz="1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2272070"/>
                  </a:ext>
                </a:extLst>
              </a:tr>
              <a:tr h="215131">
                <a:tc gridSpan="5">
                  <a:txBody>
                    <a:bodyPr/>
                    <a:lstStyle/>
                    <a:p>
                      <a:pPr algn="ctr"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6822444"/>
                  </a:ext>
                </a:extLst>
              </a:tr>
              <a:tr h="234688">
                <a:tc>
                  <a:txBody>
                    <a:bodyPr/>
                    <a:lstStyle/>
                    <a:p>
                      <a:pPr algn="l" fontAlgn="b"/>
                      <a:r>
                        <a:rPr lang="en-US" sz="1500" u="none" strike="noStrike">
                          <a:effectLst/>
                        </a:rPr>
                        <a:t>Two Way Traffic</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9,697,059</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28,497,544</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64,132,704</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264,062,600</a:t>
                      </a:r>
                      <a:endParaRPr lang="en-US" sz="1500" b="1"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8858289"/>
                  </a:ext>
                </a:extLst>
              </a:tr>
              <a:tr h="234688">
                <a:tc>
                  <a:txBody>
                    <a:bodyPr/>
                    <a:lstStyle/>
                    <a:p>
                      <a:pPr algn="l" fontAlgn="b"/>
                      <a:r>
                        <a:rPr lang="en-US" sz="1500" u="none" strike="noStrike">
                          <a:effectLst/>
                        </a:rPr>
                        <a:t>Impacts Due to Productivity Loss</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$2,850,553</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$7,721,116</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$14,548,792</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$20,524,889</a:t>
                      </a:r>
                      <a:endParaRPr lang="en-US" sz="15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1437004"/>
                  </a:ext>
                </a:extLst>
              </a:tr>
              <a:tr h="234688">
                <a:tc>
                  <a:txBody>
                    <a:bodyPr/>
                    <a:lstStyle/>
                    <a:p>
                      <a:pPr algn="l" fontAlgn="b"/>
                      <a:r>
                        <a:rPr lang="en-US" sz="1500" u="none" strike="noStrike">
                          <a:effectLst/>
                        </a:rPr>
                        <a:t>10% Congestion Premium</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$684,651</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$2,077,643</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$4,958,391</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$24,353,771</a:t>
                      </a:r>
                      <a:endParaRPr lang="en-US" sz="15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2315234"/>
                  </a:ext>
                </a:extLst>
              </a:tr>
              <a:tr h="234688">
                <a:tc>
                  <a:txBody>
                    <a:bodyPr/>
                    <a:lstStyle/>
                    <a:p>
                      <a:pPr algn="l" fontAlgn="b"/>
                      <a:r>
                        <a:rPr lang="en-US" sz="1500" u="none" strike="noStrike" dirty="0">
                          <a:effectLst/>
                        </a:rPr>
                        <a:t>Total Impacts to Person Users</a:t>
                      </a:r>
                      <a:endParaRPr lang="en-US" sz="1500" b="1" i="1"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$10,381,710</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$30,575,187</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$69,091,096</a:t>
                      </a:r>
                      <a:endParaRPr lang="en-US" sz="1500" b="1"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dirty="0">
                          <a:effectLst/>
                        </a:rPr>
                        <a:t>$288,416,371</a:t>
                      </a:r>
                      <a:endParaRPr lang="en-US" sz="1500" b="1"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09013543"/>
                  </a:ext>
                </a:extLst>
              </a:tr>
            </a:tbl>
          </a:graphicData>
        </a:graphic>
      </p:graphicFrame>
    </p:spTree>
    <p:extLst>
      <p:ext uri="{BB962C8B-B14F-4D97-AF65-F5344CB8AC3E}">
        <p14:creationId xmlns:p14="http://schemas.microsoft.com/office/powerpoint/2010/main" val="3520281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491315"/>
            <a:ext cx="8229600" cy="804672"/>
          </a:xfrm>
        </p:spPr>
        <p:txBody>
          <a:bodyPr>
            <a:normAutofit fontScale="90000"/>
          </a:bodyPr>
          <a:lstStyle/>
          <a:p>
            <a:r>
              <a:rPr lang="en-US" dirty="0"/>
              <a:t>Tunnel Facilities Disruption Impact- </a:t>
            </a:r>
            <a:br>
              <a:rPr lang="en-US" dirty="0"/>
            </a:br>
            <a:r>
              <a:rPr lang="en-US" dirty="0"/>
              <a:t>Freight and Total Impact Summary</a:t>
            </a:r>
          </a:p>
        </p:txBody>
      </p:sp>
      <p:sp>
        <p:nvSpPr>
          <p:cNvPr id="4" name="Slide Number Placeholder 2"/>
          <p:cNvSpPr>
            <a:spLocks noGrp="1"/>
          </p:cNvSpPr>
          <p:nvPr>
            <p:ph type="sldNum" sz="quarter" idx="12"/>
          </p:nvPr>
        </p:nvSpPr>
        <p:spPr>
          <a:xfrm>
            <a:off x="7147056" y="6237670"/>
            <a:ext cx="2057400" cy="365125"/>
          </a:xfrm>
        </p:spPr>
        <p:txBody>
          <a:bodyPr/>
          <a:lstStyle/>
          <a:p>
            <a:r>
              <a:rPr lang="en-US" dirty="0"/>
              <a:t>24</a:t>
            </a:r>
          </a:p>
        </p:txBody>
      </p:sp>
      <p:graphicFrame>
        <p:nvGraphicFramePr>
          <p:cNvPr id="3" name="Table 2"/>
          <p:cNvGraphicFramePr>
            <a:graphicFrameLocks noGrp="1"/>
          </p:cNvGraphicFramePr>
          <p:nvPr>
            <p:extLst>
              <p:ext uri="{D42A27DB-BD31-4B8C-83A1-F6EECF244321}">
                <p14:modId xmlns:p14="http://schemas.microsoft.com/office/powerpoint/2010/main" val="2978774000"/>
              </p:ext>
            </p:extLst>
          </p:nvPr>
        </p:nvGraphicFramePr>
        <p:xfrm>
          <a:off x="243840" y="1750229"/>
          <a:ext cx="8665025" cy="2269584"/>
        </p:xfrm>
        <a:graphic>
          <a:graphicData uri="http://schemas.openxmlformats.org/drawingml/2006/table">
            <a:tbl>
              <a:tblPr>
                <a:tableStyleId>{5C22544A-7EE6-4342-B048-85BDC9FD1C3A}</a:tableStyleId>
              </a:tblPr>
              <a:tblGrid>
                <a:gridCol w="2969623">
                  <a:extLst>
                    <a:ext uri="{9D8B030D-6E8A-4147-A177-3AD203B41FA5}">
                      <a16:colId xmlns:a16="http://schemas.microsoft.com/office/drawing/2014/main" val="3340915836"/>
                    </a:ext>
                  </a:extLst>
                </a:gridCol>
                <a:gridCol w="1236617">
                  <a:extLst>
                    <a:ext uri="{9D8B030D-6E8A-4147-A177-3AD203B41FA5}">
                      <a16:colId xmlns:a16="http://schemas.microsoft.com/office/drawing/2014/main" val="2848653021"/>
                    </a:ext>
                  </a:extLst>
                </a:gridCol>
                <a:gridCol w="1358537">
                  <a:extLst>
                    <a:ext uri="{9D8B030D-6E8A-4147-A177-3AD203B41FA5}">
                      <a16:colId xmlns:a16="http://schemas.microsoft.com/office/drawing/2014/main" val="1636173392"/>
                    </a:ext>
                  </a:extLst>
                </a:gridCol>
                <a:gridCol w="1532709">
                  <a:extLst>
                    <a:ext uri="{9D8B030D-6E8A-4147-A177-3AD203B41FA5}">
                      <a16:colId xmlns:a16="http://schemas.microsoft.com/office/drawing/2014/main" val="4041170294"/>
                    </a:ext>
                  </a:extLst>
                </a:gridCol>
                <a:gridCol w="1567539">
                  <a:extLst>
                    <a:ext uri="{9D8B030D-6E8A-4147-A177-3AD203B41FA5}">
                      <a16:colId xmlns:a16="http://schemas.microsoft.com/office/drawing/2014/main" val="2456262468"/>
                    </a:ext>
                  </a:extLst>
                </a:gridCol>
              </a:tblGrid>
              <a:tr h="302064">
                <a:tc>
                  <a:txBody>
                    <a:bodyPr/>
                    <a:lstStyle/>
                    <a:p>
                      <a:pPr algn="l" fontAlgn="b"/>
                      <a:r>
                        <a:rPr lang="en-US" sz="1500" u="none" strike="noStrike" dirty="0">
                          <a:effectLst/>
                        </a:rPr>
                        <a:t>Freight Impacts</a:t>
                      </a:r>
                      <a:endParaRPr lang="en-US" sz="15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Daily Avg.</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3-Day</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Weekly</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dirty="0">
                          <a:effectLst/>
                        </a:rPr>
                        <a:t>Monthly </a:t>
                      </a:r>
                      <a:endParaRPr lang="en-US" sz="15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0870460"/>
                  </a:ext>
                </a:extLst>
              </a:tr>
              <a:tr h="302064">
                <a:tc>
                  <a:txBody>
                    <a:bodyPr/>
                    <a:lstStyle/>
                    <a:p>
                      <a:pPr algn="l" fontAlgn="b"/>
                      <a:r>
                        <a:rPr lang="en-US" sz="1500" u="none" strike="noStrike">
                          <a:effectLst/>
                        </a:rPr>
                        <a:t>Truck Traffic</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4,124</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12,373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28,870</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123,727</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3887797"/>
                  </a:ext>
                </a:extLst>
              </a:tr>
              <a:tr h="302064">
                <a:tc>
                  <a:txBody>
                    <a:bodyPr/>
                    <a:lstStyle/>
                    <a:p>
                      <a:pPr algn="l" fontAlgn="b"/>
                      <a:r>
                        <a:rPr lang="en-US" sz="1500" u="none" strike="noStrike">
                          <a:effectLst/>
                        </a:rPr>
                        <a:t>Increase in Total Freight Time (in Hours)</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82,484</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247,453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dirty="0">
                          <a:effectLst/>
                        </a:rPr>
                        <a:t>577,390</a:t>
                      </a:r>
                      <a:endParaRPr lang="en-US" sz="15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2,474,530</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9802855"/>
                  </a:ext>
                </a:extLst>
              </a:tr>
              <a:tr h="302064">
                <a:tc>
                  <a:txBody>
                    <a:bodyPr/>
                    <a:lstStyle/>
                    <a:p>
                      <a:pPr algn="l" fontAlgn="b"/>
                      <a:r>
                        <a:rPr lang="en-US" sz="1500" u="none" strike="noStrike">
                          <a:effectLst/>
                        </a:rPr>
                        <a:t>Total Value of Freight Time (One Way)</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$3,951,825</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11,855,474</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$27,662,773</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$118,554,743</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7415667"/>
                  </a:ext>
                </a:extLst>
              </a:tr>
              <a:tr h="302064">
                <a:tc>
                  <a:txBody>
                    <a:bodyPr/>
                    <a:lstStyle/>
                    <a:p>
                      <a:pPr algn="l" fontAlgn="b"/>
                      <a:r>
                        <a:rPr lang="en-US" sz="1500" u="sng" strike="noStrike">
                          <a:effectLst/>
                        </a:rPr>
                        <a:t>Total Value of Freight Time (Round)</a:t>
                      </a:r>
                      <a:endParaRPr lang="en-US" sz="15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sng" strike="noStrike">
                          <a:effectLst/>
                        </a:rPr>
                        <a:t>$7,903,650</a:t>
                      </a:r>
                      <a:endParaRPr lang="en-US" sz="15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sng" strike="noStrike">
                          <a:effectLst/>
                        </a:rPr>
                        <a:t>23,710,949</a:t>
                      </a:r>
                      <a:endParaRPr lang="en-US" sz="15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sng" strike="noStrike">
                          <a:effectLst/>
                        </a:rPr>
                        <a:t>$55,325,547</a:t>
                      </a:r>
                      <a:endParaRPr lang="en-US" sz="15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sng" strike="noStrike">
                          <a:effectLst/>
                        </a:rPr>
                        <a:t>$237,109,486</a:t>
                      </a:r>
                      <a:endParaRPr lang="en-US" sz="1500" b="0" i="0" u="sng"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2534559"/>
                  </a:ext>
                </a:extLst>
              </a:tr>
              <a:tr h="302064">
                <a:tc>
                  <a:txBody>
                    <a:bodyPr/>
                    <a:lstStyle/>
                    <a:p>
                      <a:pPr algn="l" fontAlgn="b"/>
                      <a:r>
                        <a:rPr lang="en-US" sz="1500" u="none" strike="noStrike">
                          <a:effectLst/>
                        </a:rPr>
                        <a:t>10% Congestion Premium</a:t>
                      </a:r>
                      <a:endParaRPr lang="en-US" sz="1500" b="0" i="1"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$790,365</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2,371,095</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$5,532,555</a:t>
                      </a:r>
                      <a:endParaRPr lang="en-US" sz="1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$23,710,949</a:t>
                      </a:r>
                      <a:endParaRPr lang="en-US"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4817908"/>
                  </a:ext>
                </a:extLst>
              </a:tr>
              <a:tr h="302064">
                <a:tc>
                  <a:txBody>
                    <a:bodyPr/>
                    <a:lstStyle/>
                    <a:p>
                      <a:pPr algn="l" fontAlgn="b"/>
                      <a:r>
                        <a:rPr lang="en-US" sz="1500" u="none" strike="noStrike">
                          <a:effectLst/>
                        </a:rPr>
                        <a:t>Total Freight Impacts</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$8,694,014</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a:effectLst/>
                        </a:rPr>
                        <a:t>26,082,043</a:t>
                      </a:r>
                      <a:endParaRPr lang="en-US" sz="1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dirty="0">
                          <a:effectLst/>
                        </a:rPr>
                        <a:t>$60,858,101</a:t>
                      </a:r>
                      <a:endParaRPr lang="en-US" sz="15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500" u="none" strike="noStrike" dirty="0">
                          <a:effectLst/>
                        </a:rPr>
                        <a:t>$260,820,434</a:t>
                      </a:r>
                      <a:endParaRPr lang="en-US" sz="15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7808268"/>
                  </a:ext>
                </a:extLst>
              </a:tr>
            </a:tbl>
          </a:graphicData>
        </a:graphic>
      </p:graphicFrame>
    </p:spTree>
    <p:extLst>
      <p:ext uri="{BB962C8B-B14F-4D97-AF65-F5344CB8AC3E}">
        <p14:creationId xmlns:p14="http://schemas.microsoft.com/office/powerpoint/2010/main" val="117925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40575"/>
          </a:xfrm>
        </p:spPr>
        <p:txBody>
          <a:bodyPr/>
          <a:lstStyle/>
          <a:p>
            <a:r>
              <a:rPr lang="en-US" dirty="0"/>
              <a:t>Port Authority Airports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1B928E5-93AF-4AB4-8E67-E9DEF0D29216}" type="slidenum">
              <a:rPr lang="en-US" smtClean="0"/>
              <a:t>25</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8288" y="1441269"/>
            <a:ext cx="4114800" cy="20963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270683" y="1614488"/>
            <a:ext cx="4855029" cy="4248150"/>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0" y="3738563"/>
            <a:ext cx="4151376" cy="2438400"/>
          </a:xfrm>
          <a:prstGeom prst="rect">
            <a:avLst/>
          </a:prstGeom>
          <a:noFill/>
          <a:ln w="9525">
            <a:noFill/>
            <a:miter lim="800000"/>
            <a:headEnd/>
            <a:tailEnd/>
          </a:ln>
        </p:spPr>
      </p:pic>
    </p:spTree>
    <p:extLst>
      <p:ext uri="{BB962C8B-B14F-4D97-AF65-F5344CB8AC3E}">
        <p14:creationId xmlns:p14="http://schemas.microsoft.com/office/powerpoint/2010/main" val="386448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72" y="121921"/>
            <a:ext cx="7886700" cy="819302"/>
          </a:xfrm>
        </p:spPr>
        <p:txBody>
          <a:bodyPr/>
          <a:lstStyle/>
          <a:p>
            <a:r>
              <a:rPr lang="en-US" dirty="0"/>
              <a:t>Airport Disruption Summary</a:t>
            </a:r>
          </a:p>
        </p:txBody>
      </p:sp>
      <p:sp>
        <p:nvSpPr>
          <p:cNvPr id="3" name="Content Placeholder 2"/>
          <p:cNvSpPr>
            <a:spLocks noGrp="1"/>
          </p:cNvSpPr>
          <p:nvPr>
            <p:ph idx="1"/>
          </p:nvPr>
        </p:nvSpPr>
        <p:spPr>
          <a:xfrm>
            <a:off x="687172" y="1300482"/>
            <a:ext cx="7886700" cy="4351338"/>
          </a:xfrm>
        </p:spPr>
        <p:txBody>
          <a:bodyPr/>
          <a:lstStyle/>
          <a:p>
            <a:r>
              <a:rPr lang="en-US" dirty="0">
                <a:latin typeface="+mj-lt"/>
              </a:rPr>
              <a:t>The economic consequences of airport shutdowns are largely driven by the inconvenience to passengers</a:t>
            </a:r>
          </a:p>
          <a:p>
            <a:r>
              <a:rPr lang="en-US" dirty="0">
                <a:latin typeface="+mj-lt"/>
              </a:rPr>
              <a:t>The airlines face steep impacts due to lost profits</a:t>
            </a:r>
          </a:p>
          <a:p>
            <a:r>
              <a:rPr lang="en-US" dirty="0">
                <a:latin typeface="+mj-lt"/>
              </a:rPr>
              <a:t>There are also large freight considerations, though these are assumed to level off at a fairly low rate shortly into the shutdown</a:t>
            </a:r>
          </a:p>
        </p:txBody>
      </p:sp>
      <p:sp>
        <p:nvSpPr>
          <p:cNvPr id="4" name="Slide Number Placeholder 3"/>
          <p:cNvSpPr>
            <a:spLocks noGrp="1"/>
          </p:cNvSpPr>
          <p:nvPr>
            <p:ph type="sldNum" sz="quarter" idx="12"/>
          </p:nvPr>
        </p:nvSpPr>
        <p:spPr/>
        <p:txBody>
          <a:bodyPr/>
          <a:lstStyle/>
          <a:p>
            <a:fld id="{71B928E5-93AF-4AB4-8E67-E9DEF0D29216}" type="slidenum">
              <a:rPr lang="en-US" smtClean="0"/>
              <a:t>26</a:t>
            </a:fld>
            <a:endParaRPr lang="en-US"/>
          </a:p>
        </p:txBody>
      </p:sp>
    </p:spTree>
    <p:extLst>
      <p:ext uri="{BB962C8B-B14F-4D97-AF65-F5344CB8AC3E}">
        <p14:creationId xmlns:p14="http://schemas.microsoft.com/office/powerpoint/2010/main" val="125277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80" y="126757"/>
            <a:ext cx="7886700" cy="907821"/>
          </a:xfrm>
        </p:spPr>
        <p:txBody>
          <a:bodyPr/>
          <a:lstStyle/>
          <a:p>
            <a:r>
              <a:rPr lang="en-US" dirty="0"/>
              <a:t>Airport Disruption Assumptions</a:t>
            </a:r>
          </a:p>
        </p:txBody>
      </p:sp>
      <p:sp>
        <p:nvSpPr>
          <p:cNvPr id="3" name="Slide Number Placeholder 2"/>
          <p:cNvSpPr>
            <a:spLocks noGrp="1"/>
          </p:cNvSpPr>
          <p:nvPr>
            <p:ph type="sldNum" sz="quarter" idx="12"/>
          </p:nvPr>
        </p:nvSpPr>
        <p:spPr/>
        <p:txBody>
          <a:bodyPr/>
          <a:lstStyle/>
          <a:p>
            <a:fld id="{71B928E5-93AF-4AB4-8E67-E9DEF0D29216}" type="slidenum">
              <a:rPr lang="en-US" smtClean="0"/>
              <a:t>27</a:t>
            </a:fld>
            <a:endParaRPr lang="en-US"/>
          </a:p>
        </p:txBody>
      </p:sp>
      <p:sp>
        <p:nvSpPr>
          <p:cNvPr id="7" name="TextBox 6"/>
          <p:cNvSpPr txBox="1"/>
          <p:nvPr/>
        </p:nvSpPr>
        <p:spPr>
          <a:xfrm>
            <a:off x="815675" y="1335659"/>
            <a:ext cx="7714305"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j-lt"/>
              </a:rPr>
              <a:t>We cap the daily loss at 8 hours.</a:t>
            </a:r>
          </a:p>
          <a:p>
            <a:pPr marL="285750" indent="-285750">
              <a:buFont typeface="Arial" panose="020B0604020202020204" pitchFamily="34" charset="0"/>
              <a:buChar char="•"/>
            </a:pPr>
            <a:r>
              <a:rPr lang="en-US" sz="2200" dirty="0">
                <a:latin typeface="+mj-lt"/>
              </a:rPr>
              <a:t>Business passengers are assumed to have 50% productivity while leisure passengers lose full 8 hours of value.</a:t>
            </a:r>
          </a:p>
          <a:p>
            <a:pPr marL="285750" indent="-285750">
              <a:buFont typeface="Arial" panose="020B0604020202020204" pitchFamily="34" charset="0"/>
              <a:buChar char="•"/>
            </a:pPr>
            <a:r>
              <a:rPr lang="en-US" sz="2200" dirty="0">
                <a:latin typeface="+mj-lt"/>
              </a:rPr>
              <a:t>50% of all passengers are also assumed to be stranded away from home and must thus pay out-of-pocket expenses. These vary by business and leisure passengers, and by international and domestic passengers.</a:t>
            </a:r>
          </a:p>
          <a:p>
            <a:pPr marL="285750" indent="-285750">
              <a:buFont typeface="Arial" panose="020B0604020202020204" pitchFamily="34" charset="0"/>
              <a:buChar char="•"/>
            </a:pPr>
            <a:r>
              <a:rPr lang="en-US" sz="2200" dirty="0">
                <a:latin typeface="+mj-lt"/>
              </a:rPr>
              <a:t>We assume that 5/7 of leisure passengers who work lose a work day, not a leisure day, as their vacation extends into their work week. For business travelers, we assume 1/5 lose leisure time.</a:t>
            </a:r>
          </a:p>
          <a:p>
            <a:pPr marL="285750" indent="-285750">
              <a:buFont typeface="Arial" panose="020B0604020202020204" pitchFamily="34" charset="0"/>
              <a:buChar char="•"/>
            </a:pPr>
            <a:r>
              <a:rPr lang="en-US" sz="2200" dirty="0">
                <a:latin typeface="+mj-lt"/>
              </a:rPr>
              <a:t>Passengers and Cargo alter behavior as disruption lengthens. Future Passengers and Cargo no longer book flights after 4 days of disruption. </a:t>
            </a:r>
          </a:p>
          <a:p>
            <a:pPr marL="285750" indent="-285750">
              <a:buFont typeface="Arial" panose="020B0604020202020204" pitchFamily="34" charset="0"/>
              <a:buChar char="•"/>
            </a:pPr>
            <a:endParaRPr lang="en-US" sz="2200" dirty="0">
              <a:latin typeface="+mj-lt"/>
            </a:endParaRPr>
          </a:p>
        </p:txBody>
      </p:sp>
    </p:spTree>
    <p:extLst>
      <p:ext uri="{BB962C8B-B14F-4D97-AF65-F5344CB8AC3E}">
        <p14:creationId xmlns:p14="http://schemas.microsoft.com/office/powerpoint/2010/main" val="122968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89" y="0"/>
            <a:ext cx="7886700" cy="1325563"/>
          </a:xfrm>
        </p:spPr>
        <p:txBody>
          <a:bodyPr>
            <a:normAutofit/>
          </a:bodyPr>
          <a:lstStyle/>
          <a:p>
            <a:r>
              <a:rPr lang="en-US" dirty="0"/>
              <a:t>Airport Facilities Disruption Impact- </a:t>
            </a:r>
            <a:br>
              <a:rPr lang="en-US" dirty="0"/>
            </a:br>
            <a:r>
              <a:rPr lang="en-US" dirty="0"/>
              <a:t>Impact Summary</a:t>
            </a:r>
          </a:p>
        </p:txBody>
      </p:sp>
      <p:sp>
        <p:nvSpPr>
          <p:cNvPr id="3" name="Slide Number Placeholder 2"/>
          <p:cNvSpPr>
            <a:spLocks noGrp="1"/>
          </p:cNvSpPr>
          <p:nvPr>
            <p:ph type="sldNum" sz="quarter" idx="12"/>
          </p:nvPr>
        </p:nvSpPr>
        <p:spPr/>
        <p:txBody>
          <a:bodyPr/>
          <a:lstStyle/>
          <a:p>
            <a:fld id="{71B928E5-93AF-4AB4-8E67-E9DEF0D29216}" type="slidenum">
              <a:rPr lang="en-US" smtClean="0"/>
              <a:t>28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86786299"/>
              </p:ext>
            </p:extLst>
          </p:nvPr>
        </p:nvGraphicFramePr>
        <p:xfrm>
          <a:off x="852715" y="1424779"/>
          <a:ext cx="7638143" cy="4713675"/>
        </p:xfrm>
        <a:graphic>
          <a:graphicData uri="http://schemas.openxmlformats.org/drawingml/2006/table">
            <a:tbl>
              <a:tblPr firstRow="1" firstCol="1" bandRow="1">
                <a:tableStyleId>{5C22544A-7EE6-4342-B048-85BDC9FD1C3A}</a:tableStyleId>
              </a:tblPr>
              <a:tblGrid>
                <a:gridCol w="1776312">
                  <a:extLst>
                    <a:ext uri="{9D8B030D-6E8A-4147-A177-3AD203B41FA5}">
                      <a16:colId xmlns:a16="http://schemas.microsoft.com/office/drawing/2014/main" val="2246318116"/>
                    </a:ext>
                  </a:extLst>
                </a:gridCol>
                <a:gridCol w="1474339">
                  <a:extLst>
                    <a:ext uri="{9D8B030D-6E8A-4147-A177-3AD203B41FA5}">
                      <a16:colId xmlns:a16="http://schemas.microsoft.com/office/drawing/2014/main" val="4216510659"/>
                    </a:ext>
                  </a:extLst>
                </a:gridCol>
                <a:gridCol w="1474339">
                  <a:extLst>
                    <a:ext uri="{9D8B030D-6E8A-4147-A177-3AD203B41FA5}">
                      <a16:colId xmlns:a16="http://schemas.microsoft.com/office/drawing/2014/main" val="699922867"/>
                    </a:ext>
                  </a:extLst>
                </a:gridCol>
                <a:gridCol w="1332235">
                  <a:extLst>
                    <a:ext uri="{9D8B030D-6E8A-4147-A177-3AD203B41FA5}">
                      <a16:colId xmlns:a16="http://schemas.microsoft.com/office/drawing/2014/main" val="1932173497"/>
                    </a:ext>
                  </a:extLst>
                </a:gridCol>
                <a:gridCol w="1580918">
                  <a:extLst>
                    <a:ext uri="{9D8B030D-6E8A-4147-A177-3AD203B41FA5}">
                      <a16:colId xmlns:a16="http://schemas.microsoft.com/office/drawing/2014/main" val="2604536990"/>
                    </a:ext>
                  </a:extLst>
                </a:gridCol>
              </a:tblGrid>
              <a:tr h="314245">
                <a:tc>
                  <a:txBody>
                    <a:bodyPr/>
                    <a:lstStyle/>
                    <a:p>
                      <a:pPr marL="0" marR="0">
                        <a:lnSpc>
                          <a:spcPct val="107000"/>
                        </a:lnSpc>
                        <a:spcBef>
                          <a:spcPts val="0"/>
                        </a:spcBef>
                        <a:spcAft>
                          <a:spcPts val="0"/>
                        </a:spcAft>
                      </a:pPr>
                      <a:r>
                        <a:rPr lang="en-US" sz="1500">
                          <a:effectLst/>
                        </a:rPr>
                        <a:t>1 Day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extLst>
                  <a:ext uri="{0D108BD9-81ED-4DB2-BD59-A6C34878D82A}">
                    <a16:rowId xmlns:a16="http://schemas.microsoft.com/office/drawing/2014/main" val="1627939837"/>
                  </a:ext>
                </a:extLst>
              </a:tr>
              <a:tr h="314245">
                <a:tc>
                  <a:txBody>
                    <a:bodyPr/>
                    <a:lstStyle/>
                    <a:p>
                      <a:pPr marL="0" marR="0">
                        <a:lnSpc>
                          <a:spcPct val="107000"/>
                        </a:lnSpc>
                        <a:spcBef>
                          <a:spcPts val="0"/>
                        </a:spcBef>
                        <a:spcAft>
                          <a:spcPts val="0"/>
                        </a:spcAft>
                      </a:pPr>
                      <a:r>
                        <a:rPr lang="en-US" sz="1500">
                          <a:effectLst/>
                        </a:rPr>
                        <a:t>Summary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a:effectLst/>
                        </a:rPr>
                        <a:t>Newark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JFK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LaGuardia</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065102354"/>
                  </a:ext>
                </a:extLst>
              </a:tr>
              <a:tr h="314245">
                <a:tc>
                  <a:txBody>
                    <a:bodyPr/>
                    <a:lstStyle/>
                    <a:p>
                      <a:pPr marL="0" marR="0">
                        <a:lnSpc>
                          <a:spcPct val="107000"/>
                        </a:lnSpc>
                        <a:spcBef>
                          <a:spcPts val="0"/>
                        </a:spcBef>
                        <a:spcAft>
                          <a:spcPts val="0"/>
                        </a:spcAft>
                      </a:pPr>
                      <a:r>
                        <a:rPr lang="en-US" sz="1500">
                          <a:effectLst/>
                        </a:rPr>
                        <a:t>Cargo</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$6,426,359</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dirty="0">
                          <a:effectLst/>
                        </a:rPr>
                        <a:t>$3,575,084</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$142,703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$10,144,146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383933670"/>
                  </a:ext>
                </a:extLst>
              </a:tr>
              <a:tr h="314245">
                <a:tc>
                  <a:txBody>
                    <a:bodyPr/>
                    <a:lstStyle/>
                    <a:p>
                      <a:pPr marL="0" marR="0">
                        <a:lnSpc>
                          <a:spcPct val="107000"/>
                        </a:lnSpc>
                        <a:spcBef>
                          <a:spcPts val="0"/>
                        </a:spcBef>
                        <a:spcAft>
                          <a:spcPts val="0"/>
                        </a:spcAft>
                      </a:pPr>
                      <a:r>
                        <a:rPr lang="en-US" sz="1500">
                          <a:effectLst/>
                        </a:rPr>
                        <a:t>Cancelled Trips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$5,043,326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$7,990,455</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$2,801,302</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$15,835,083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235939231"/>
                  </a:ext>
                </a:extLst>
              </a:tr>
              <a:tr h="314245">
                <a:tc>
                  <a:txBody>
                    <a:bodyPr/>
                    <a:lstStyle/>
                    <a:p>
                      <a:pPr marL="0" marR="0">
                        <a:lnSpc>
                          <a:spcPct val="107000"/>
                        </a:lnSpc>
                        <a:spcBef>
                          <a:spcPts val="0"/>
                        </a:spcBef>
                        <a:spcAft>
                          <a:spcPts val="0"/>
                        </a:spcAft>
                      </a:pPr>
                      <a:r>
                        <a:rPr lang="en-US" sz="1500">
                          <a:effectLst/>
                        </a:rPr>
                        <a:t>Passenger Delay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$44,745,851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$54,468,088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$34,249,457</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$133,463,395</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244664008"/>
                  </a:ext>
                </a:extLst>
              </a:tr>
              <a:tr h="314245">
                <a:tc>
                  <a:txBody>
                    <a:bodyPr/>
                    <a:lstStyle/>
                    <a:p>
                      <a:pPr marL="0" marR="0">
                        <a:lnSpc>
                          <a:spcPct val="107000"/>
                        </a:lnSpc>
                        <a:spcBef>
                          <a:spcPts val="0"/>
                        </a:spcBef>
                        <a:spcAft>
                          <a:spcPts val="0"/>
                        </a:spcAft>
                      </a:pPr>
                      <a:r>
                        <a:rPr lang="en-US" sz="1500">
                          <a:effectLst/>
                        </a:rPr>
                        <a:t>Airline and PA Costs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$6,354,454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$9,907,418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$3,025,471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$19,287,343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88569530"/>
                  </a:ext>
                </a:extLst>
              </a:tr>
              <a:tr h="314245">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$62,569,990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$75,941,044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$40,218,933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$178,729,966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33924536"/>
                  </a:ext>
                </a:extLst>
              </a:tr>
              <a:tr h="314245">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extLst>
                  <a:ext uri="{0D108BD9-81ED-4DB2-BD59-A6C34878D82A}">
                    <a16:rowId xmlns:a16="http://schemas.microsoft.com/office/drawing/2014/main" val="804825961"/>
                  </a:ext>
                </a:extLst>
              </a:tr>
              <a:tr h="314245">
                <a:tc>
                  <a:txBody>
                    <a:bodyPr/>
                    <a:lstStyle/>
                    <a:p>
                      <a:pPr marL="0" marR="0">
                        <a:lnSpc>
                          <a:spcPct val="107000"/>
                        </a:lnSpc>
                        <a:spcBef>
                          <a:spcPts val="0"/>
                        </a:spcBef>
                        <a:spcAft>
                          <a:spcPts val="0"/>
                        </a:spcAft>
                      </a:pPr>
                      <a:r>
                        <a:rPr lang="en-US" sz="1500">
                          <a:effectLst/>
                        </a:rPr>
                        <a:t>3 Days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extLst>
                  <a:ext uri="{0D108BD9-81ED-4DB2-BD59-A6C34878D82A}">
                    <a16:rowId xmlns:a16="http://schemas.microsoft.com/office/drawing/2014/main" val="924448523"/>
                  </a:ext>
                </a:extLst>
              </a:tr>
              <a:tr h="314245">
                <a:tc>
                  <a:txBody>
                    <a:bodyPr/>
                    <a:lstStyle/>
                    <a:p>
                      <a:pPr marL="0" marR="0">
                        <a:lnSpc>
                          <a:spcPct val="107000"/>
                        </a:lnSpc>
                        <a:spcBef>
                          <a:spcPts val="0"/>
                        </a:spcBef>
                        <a:spcAft>
                          <a:spcPts val="0"/>
                        </a:spcAft>
                      </a:pPr>
                      <a:r>
                        <a:rPr lang="en-US" sz="1500">
                          <a:effectLst/>
                        </a:rPr>
                        <a:t>Summary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a:effectLst/>
                        </a:rPr>
                        <a:t>Newark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JFK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LaGuardia</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119460192"/>
                  </a:ext>
                </a:extLst>
              </a:tr>
              <a:tr h="314245">
                <a:tc>
                  <a:txBody>
                    <a:bodyPr/>
                    <a:lstStyle/>
                    <a:p>
                      <a:pPr marL="0" marR="0">
                        <a:lnSpc>
                          <a:spcPct val="107000"/>
                        </a:lnSpc>
                        <a:spcBef>
                          <a:spcPts val="0"/>
                        </a:spcBef>
                        <a:spcAft>
                          <a:spcPts val="0"/>
                        </a:spcAft>
                      </a:pPr>
                      <a:r>
                        <a:rPr lang="en-US" sz="1500">
                          <a:effectLst/>
                        </a:rPr>
                        <a:t>Cargo</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$19,279,077</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$10,725,252</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$428,108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$30,432,437</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377299216"/>
                  </a:ext>
                </a:extLst>
              </a:tr>
              <a:tr h="314245">
                <a:tc>
                  <a:txBody>
                    <a:bodyPr/>
                    <a:lstStyle/>
                    <a:p>
                      <a:pPr marL="0" marR="0">
                        <a:lnSpc>
                          <a:spcPct val="107000"/>
                        </a:lnSpc>
                        <a:spcBef>
                          <a:spcPts val="0"/>
                        </a:spcBef>
                        <a:spcAft>
                          <a:spcPts val="0"/>
                        </a:spcAft>
                      </a:pPr>
                      <a:r>
                        <a:rPr lang="en-US" sz="1500">
                          <a:effectLst/>
                        </a:rPr>
                        <a:t>Cancelled Trips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$19,755,481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$34,653,028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$11,787,710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$66,196,220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26304525"/>
                  </a:ext>
                </a:extLst>
              </a:tr>
              <a:tr h="314245">
                <a:tc>
                  <a:txBody>
                    <a:bodyPr/>
                    <a:lstStyle/>
                    <a:p>
                      <a:pPr marL="0" marR="0">
                        <a:lnSpc>
                          <a:spcPct val="107000"/>
                        </a:lnSpc>
                        <a:spcBef>
                          <a:spcPts val="0"/>
                        </a:spcBef>
                        <a:spcAft>
                          <a:spcPts val="0"/>
                        </a:spcAft>
                      </a:pPr>
                      <a:r>
                        <a:rPr lang="en-US" sz="1500">
                          <a:effectLst/>
                        </a:rPr>
                        <a:t>Passenger Delay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$193,757,049</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$268,199,154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$159,036,680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$620,992,883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91113841"/>
                  </a:ext>
                </a:extLst>
              </a:tr>
              <a:tr h="314245">
                <a:tc>
                  <a:txBody>
                    <a:bodyPr/>
                    <a:lstStyle/>
                    <a:p>
                      <a:pPr marL="0" marR="0">
                        <a:lnSpc>
                          <a:spcPct val="107000"/>
                        </a:lnSpc>
                        <a:spcBef>
                          <a:spcPts val="0"/>
                        </a:spcBef>
                        <a:spcAft>
                          <a:spcPts val="0"/>
                        </a:spcAft>
                      </a:pPr>
                      <a:r>
                        <a:rPr lang="en-US" sz="1500">
                          <a:effectLst/>
                        </a:rPr>
                        <a:t>Airline and PA Costs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$19,063,362</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$29,722,253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$9,076,413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$57,862,028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4786603"/>
                  </a:ext>
                </a:extLst>
              </a:tr>
              <a:tr h="314245">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$251,854,970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$343,299,688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$180,328,911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dirty="0">
                          <a:effectLst/>
                        </a:rPr>
                        <a:t>$775,483,568</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75882879"/>
                  </a:ext>
                </a:extLst>
              </a:tr>
            </a:tbl>
          </a:graphicData>
        </a:graphic>
      </p:graphicFrame>
    </p:spTree>
    <p:extLst>
      <p:ext uri="{BB962C8B-B14F-4D97-AF65-F5344CB8AC3E}">
        <p14:creationId xmlns:p14="http://schemas.microsoft.com/office/powerpoint/2010/main" val="84721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8" y="28119"/>
            <a:ext cx="7886700" cy="1325563"/>
          </a:xfrm>
        </p:spPr>
        <p:txBody>
          <a:bodyPr>
            <a:normAutofit/>
          </a:bodyPr>
          <a:lstStyle/>
          <a:p>
            <a:r>
              <a:rPr lang="en-US" dirty="0"/>
              <a:t>Airport Facilities Disruption Impact- </a:t>
            </a:r>
            <a:br>
              <a:rPr lang="en-US" dirty="0"/>
            </a:br>
            <a:r>
              <a:rPr lang="en-US" dirty="0"/>
              <a:t>Impact Summary</a:t>
            </a:r>
          </a:p>
        </p:txBody>
      </p:sp>
      <p:sp>
        <p:nvSpPr>
          <p:cNvPr id="3" name="Slide Number Placeholder 2"/>
          <p:cNvSpPr>
            <a:spLocks noGrp="1"/>
          </p:cNvSpPr>
          <p:nvPr>
            <p:ph type="sldNum" sz="quarter" idx="12"/>
          </p:nvPr>
        </p:nvSpPr>
        <p:spPr/>
        <p:txBody>
          <a:bodyPr/>
          <a:lstStyle/>
          <a:p>
            <a:fld id="{71B928E5-93AF-4AB4-8E67-E9DEF0D29216}" type="slidenum">
              <a:rPr lang="en-US" smtClean="0"/>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97950161"/>
              </p:ext>
            </p:extLst>
          </p:nvPr>
        </p:nvGraphicFramePr>
        <p:xfrm>
          <a:off x="391888" y="1205702"/>
          <a:ext cx="8273141" cy="4013914"/>
        </p:xfrm>
        <a:graphic>
          <a:graphicData uri="http://schemas.openxmlformats.org/drawingml/2006/table">
            <a:tbl>
              <a:tblPr firstRow="1" firstCol="1" bandRow="1">
                <a:tableStyleId>{5C22544A-7EE6-4342-B048-85BDC9FD1C3A}</a:tableStyleId>
              </a:tblPr>
              <a:tblGrid>
                <a:gridCol w="1923986">
                  <a:extLst>
                    <a:ext uri="{9D8B030D-6E8A-4147-A177-3AD203B41FA5}">
                      <a16:colId xmlns:a16="http://schemas.microsoft.com/office/drawing/2014/main" val="2841863162"/>
                    </a:ext>
                  </a:extLst>
                </a:gridCol>
                <a:gridCol w="1596909">
                  <a:extLst>
                    <a:ext uri="{9D8B030D-6E8A-4147-A177-3AD203B41FA5}">
                      <a16:colId xmlns:a16="http://schemas.microsoft.com/office/drawing/2014/main" val="3310345645"/>
                    </a:ext>
                  </a:extLst>
                </a:gridCol>
                <a:gridCol w="1596909">
                  <a:extLst>
                    <a:ext uri="{9D8B030D-6E8A-4147-A177-3AD203B41FA5}">
                      <a16:colId xmlns:a16="http://schemas.microsoft.com/office/drawing/2014/main" val="4099639948"/>
                    </a:ext>
                  </a:extLst>
                </a:gridCol>
                <a:gridCol w="1442989">
                  <a:extLst>
                    <a:ext uri="{9D8B030D-6E8A-4147-A177-3AD203B41FA5}">
                      <a16:colId xmlns:a16="http://schemas.microsoft.com/office/drawing/2014/main" val="1313715605"/>
                    </a:ext>
                  </a:extLst>
                </a:gridCol>
                <a:gridCol w="1712348">
                  <a:extLst>
                    <a:ext uri="{9D8B030D-6E8A-4147-A177-3AD203B41FA5}">
                      <a16:colId xmlns:a16="http://schemas.microsoft.com/office/drawing/2014/main" val="53418989"/>
                    </a:ext>
                  </a:extLst>
                </a:gridCol>
              </a:tblGrid>
              <a:tr h="272802">
                <a:tc>
                  <a:txBody>
                    <a:bodyPr/>
                    <a:lstStyle/>
                    <a:p>
                      <a:pPr marL="0" marR="0">
                        <a:lnSpc>
                          <a:spcPct val="107000"/>
                        </a:lnSpc>
                        <a:spcBef>
                          <a:spcPts val="0"/>
                        </a:spcBef>
                        <a:spcAft>
                          <a:spcPts val="0"/>
                        </a:spcAft>
                      </a:pPr>
                      <a:r>
                        <a:rPr lang="en-US" sz="1500">
                          <a:effectLst/>
                        </a:rPr>
                        <a:t>7 Days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extLst>
                  <a:ext uri="{0D108BD9-81ED-4DB2-BD59-A6C34878D82A}">
                    <a16:rowId xmlns:a16="http://schemas.microsoft.com/office/drawing/2014/main" val="3016534233"/>
                  </a:ext>
                </a:extLst>
              </a:tr>
              <a:tr h="272802">
                <a:tc>
                  <a:txBody>
                    <a:bodyPr/>
                    <a:lstStyle/>
                    <a:p>
                      <a:pPr marL="0" marR="0">
                        <a:lnSpc>
                          <a:spcPct val="107000"/>
                        </a:lnSpc>
                        <a:spcBef>
                          <a:spcPts val="0"/>
                        </a:spcBef>
                        <a:spcAft>
                          <a:spcPts val="0"/>
                        </a:spcAft>
                      </a:pPr>
                      <a:r>
                        <a:rPr lang="en-US" sz="1500">
                          <a:effectLst/>
                        </a:rPr>
                        <a:t>Summary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a:effectLst/>
                        </a:rPr>
                        <a:t>Newark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JFK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LaGuardia</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551807016"/>
                  </a:ext>
                </a:extLst>
              </a:tr>
              <a:tr h="272802">
                <a:tc>
                  <a:txBody>
                    <a:bodyPr/>
                    <a:lstStyle/>
                    <a:p>
                      <a:pPr marL="0" marR="0">
                        <a:lnSpc>
                          <a:spcPct val="107000"/>
                        </a:lnSpc>
                        <a:spcBef>
                          <a:spcPts val="0"/>
                        </a:spcBef>
                        <a:spcAft>
                          <a:spcPts val="0"/>
                        </a:spcAft>
                      </a:pPr>
                      <a:r>
                        <a:rPr lang="en-US" sz="1500">
                          <a:effectLst/>
                        </a:rPr>
                        <a:t>Cargo</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$25,758,961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dirty="0">
                          <a:effectLst/>
                        </a:rPr>
                        <a:t>$14,331,641</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$571,727</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$40,662,329</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767670739"/>
                  </a:ext>
                </a:extLst>
              </a:tr>
              <a:tr h="272802">
                <a:tc>
                  <a:txBody>
                    <a:bodyPr/>
                    <a:lstStyle/>
                    <a:p>
                      <a:pPr marL="0" marR="0">
                        <a:lnSpc>
                          <a:spcPct val="107000"/>
                        </a:lnSpc>
                        <a:spcBef>
                          <a:spcPts val="0"/>
                        </a:spcBef>
                        <a:spcAft>
                          <a:spcPts val="0"/>
                        </a:spcAft>
                      </a:pPr>
                      <a:r>
                        <a:rPr lang="en-US" sz="1500">
                          <a:effectLst/>
                        </a:rPr>
                        <a:t>Cancelled Trips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$44,012,970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$80,042,813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$25,848,497</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$149,904,281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012180779"/>
                  </a:ext>
                </a:extLst>
              </a:tr>
              <a:tr h="272802">
                <a:tc>
                  <a:txBody>
                    <a:bodyPr/>
                    <a:lstStyle/>
                    <a:p>
                      <a:pPr marL="0" marR="0">
                        <a:lnSpc>
                          <a:spcPct val="107000"/>
                        </a:lnSpc>
                        <a:spcBef>
                          <a:spcPts val="0"/>
                        </a:spcBef>
                        <a:spcAft>
                          <a:spcPts val="0"/>
                        </a:spcAft>
                      </a:pPr>
                      <a:r>
                        <a:rPr lang="en-US" sz="1500">
                          <a:effectLst/>
                        </a:rPr>
                        <a:t>Passenger Delay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dirty="0">
                          <a:effectLst/>
                        </a:rPr>
                        <a:t>$345,925,118</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$494,268,426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$249,002,240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$1,089,195,785</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674182921"/>
                  </a:ext>
                </a:extLst>
              </a:tr>
              <a:tr h="272802">
                <a:tc>
                  <a:txBody>
                    <a:bodyPr/>
                    <a:lstStyle/>
                    <a:p>
                      <a:pPr marL="0" marR="0">
                        <a:lnSpc>
                          <a:spcPct val="107000"/>
                        </a:lnSpc>
                        <a:spcBef>
                          <a:spcPts val="0"/>
                        </a:spcBef>
                        <a:spcAft>
                          <a:spcPts val="0"/>
                        </a:spcAft>
                      </a:pPr>
                      <a:r>
                        <a:rPr lang="en-US" sz="1500">
                          <a:effectLst/>
                        </a:rPr>
                        <a:t>Airline and PA Costs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$44,481,178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$69,351,924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$21,178,298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$135,011,400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822048372"/>
                  </a:ext>
                </a:extLst>
              </a:tr>
              <a:tr h="272802">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$460,178,228</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$657,994,804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$296,600,762</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$1,414,773,794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129298"/>
                  </a:ext>
                </a:extLst>
              </a:tr>
              <a:tr h="110769">
                <a:tc>
                  <a:txBody>
                    <a:bodyPr/>
                    <a:lstStyle/>
                    <a:p>
                      <a:pPr>
                        <a:lnSpc>
                          <a:spcPct val="107000"/>
                        </a:lnSpc>
                      </a:pPr>
                      <a:endParaRPr lang="en-US" sz="1500" dirty="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extLst>
                  <a:ext uri="{0D108BD9-81ED-4DB2-BD59-A6C34878D82A}">
                    <a16:rowId xmlns:a16="http://schemas.microsoft.com/office/drawing/2014/main" val="707410055"/>
                  </a:ext>
                </a:extLst>
              </a:tr>
              <a:tr h="214947">
                <a:tc>
                  <a:txBody>
                    <a:bodyPr/>
                    <a:lstStyle/>
                    <a:p>
                      <a:pPr marL="0" marR="0">
                        <a:lnSpc>
                          <a:spcPct val="107000"/>
                        </a:lnSpc>
                        <a:spcBef>
                          <a:spcPts val="0"/>
                        </a:spcBef>
                        <a:spcAft>
                          <a:spcPts val="0"/>
                        </a:spcAft>
                      </a:pPr>
                      <a:r>
                        <a:rPr lang="en-US" sz="1500" dirty="0">
                          <a:effectLst/>
                        </a:rPr>
                        <a:t> 30 Days</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tc>
                  <a:txBody>
                    <a:bodyPr/>
                    <a:lstStyle/>
                    <a:p>
                      <a:pPr>
                        <a:lnSpc>
                          <a:spcPct val="107000"/>
                        </a:lnSpc>
                      </a:pPr>
                      <a:endParaRPr lang="en-US" sz="1500">
                        <a:effectLst/>
                        <a:latin typeface="Calibri" panose="020F0502020204030204" pitchFamily="34" charset="0"/>
                      </a:endParaRPr>
                    </a:p>
                  </a:txBody>
                  <a:tcPr marL="68580" marR="68580" marT="0" marB="0" anchor="b"/>
                </a:tc>
                <a:extLst>
                  <a:ext uri="{0D108BD9-81ED-4DB2-BD59-A6C34878D82A}">
                    <a16:rowId xmlns:a16="http://schemas.microsoft.com/office/drawing/2014/main" val="3511584128"/>
                  </a:ext>
                </a:extLst>
              </a:tr>
              <a:tr h="272802">
                <a:tc>
                  <a:txBody>
                    <a:bodyPr/>
                    <a:lstStyle/>
                    <a:p>
                      <a:pPr marL="0" marR="0">
                        <a:lnSpc>
                          <a:spcPct val="107000"/>
                        </a:lnSpc>
                        <a:spcBef>
                          <a:spcPts val="0"/>
                        </a:spcBef>
                        <a:spcAft>
                          <a:spcPts val="0"/>
                        </a:spcAft>
                      </a:pPr>
                      <a:r>
                        <a:rPr lang="en-US" sz="1500">
                          <a:effectLst/>
                        </a:rPr>
                        <a:t>Summary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a:effectLst/>
                        </a:rPr>
                        <a:t>Newark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JFK</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LaGuardia</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10571066"/>
                  </a:ext>
                </a:extLst>
              </a:tr>
              <a:tr h="272802">
                <a:tc>
                  <a:txBody>
                    <a:bodyPr/>
                    <a:lstStyle/>
                    <a:p>
                      <a:pPr marL="0" marR="0">
                        <a:lnSpc>
                          <a:spcPct val="107000"/>
                        </a:lnSpc>
                        <a:spcBef>
                          <a:spcPts val="0"/>
                        </a:spcBef>
                        <a:spcAft>
                          <a:spcPts val="0"/>
                        </a:spcAft>
                      </a:pPr>
                      <a:r>
                        <a:rPr lang="en-US" sz="1500">
                          <a:effectLst/>
                        </a:rPr>
                        <a:t>Cargo</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$26,169,324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$14,571,643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$578,753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$41,319,720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131302784"/>
                  </a:ext>
                </a:extLst>
              </a:tr>
              <a:tr h="272802">
                <a:tc>
                  <a:txBody>
                    <a:bodyPr/>
                    <a:lstStyle/>
                    <a:p>
                      <a:pPr marL="0" marR="0">
                        <a:lnSpc>
                          <a:spcPct val="107000"/>
                        </a:lnSpc>
                        <a:spcBef>
                          <a:spcPts val="0"/>
                        </a:spcBef>
                        <a:spcAft>
                          <a:spcPts val="0"/>
                        </a:spcAft>
                      </a:pPr>
                      <a:r>
                        <a:rPr lang="en-US" sz="1500">
                          <a:effectLst/>
                        </a:rPr>
                        <a:t>Cancelled Trips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$44,012,970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$80,042,813</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$25,848,497</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$149,904,281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694208060"/>
                  </a:ext>
                </a:extLst>
              </a:tr>
              <a:tr h="272802">
                <a:tc>
                  <a:txBody>
                    <a:bodyPr/>
                    <a:lstStyle/>
                    <a:p>
                      <a:pPr marL="0" marR="0">
                        <a:lnSpc>
                          <a:spcPct val="107000"/>
                        </a:lnSpc>
                        <a:spcBef>
                          <a:spcPts val="0"/>
                        </a:spcBef>
                        <a:spcAft>
                          <a:spcPts val="0"/>
                        </a:spcAft>
                      </a:pPr>
                      <a:r>
                        <a:rPr lang="en-US" sz="1500">
                          <a:effectLst/>
                        </a:rPr>
                        <a:t>Passenger Delay</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$1,040,467,176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$1,479,557,479</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$758,512,001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$3,278,536,656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62914183"/>
                  </a:ext>
                </a:extLst>
              </a:tr>
              <a:tr h="272802">
                <a:tc>
                  <a:txBody>
                    <a:bodyPr/>
                    <a:lstStyle/>
                    <a:p>
                      <a:pPr marL="0" marR="0">
                        <a:lnSpc>
                          <a:spcPct val="107000"/>
                        </a:lnSpc>
                        <a:spcBef>
                          <a:spcPts val="0"/>
                        </a:spcBef>
                        <a:spcAft>
                          <a:spcPts val="0"/>
                        </a:spcAft>
                      </a:pPr>
                      <a:r>
                        <a:rPr lang="en-US" sz="1500">
                          <a:effectLst/>
                        </a:rPr>
                        <a:t>Airline and PA Costs</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$190,633,620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$297,222,531</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$90,764,134</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$578,620,285</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088673451"/>
                  </a:ext>
                </a:extLst>
              </a:tr>
              <a:tr h="272802">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$1,301,283,090</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$1,871,394,466</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a:effectLst/>
                        </a:rPr>
                        <a:t>$875,703,385</a:t>
                      </a:r>
                      <a:endParaRPr lang="en-US" sz="15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500" dirty="0">
                          <a:effectLst/>
                        </a:rPr>
                        <a:t>$4,048,380,941</a:t>
                      </a:r>
                      <a:endParaRPr lang="en-US" sz="15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512953492"/>
                  </a:ext>
                </a:extLst>
              </a:tr>
            </a:tbl>
          </a:graphicData>
        </a:graphic>
      </p:graphicFrame>
    </p:spTree>
    <p:extLst>
      <p:ext uri="{BB962C8B-B14F-4D97-AF65-F5344CB8AC3E}">
        <p14:creationId xmlns:p14="http://schemas.microsoft.com/office/powerpoint/2010/main" val="393810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756" y="45494"/>
            <a:ext cx="7886700" cy="645069"/>
          </a:xfrm>
        </p:spPr>
        <p:txBody>
          <a:bodyPr/>
          <a:lstStyle/>
          <a:p>
            <a:r>
              <a:rPr lang="en-US" dirty="0"/>
              <a:t>Port Authority of NY &amp; NJ Facilities</a:t>
            </a:r>
          </a:p>
        </p:txBody>
      </p:sp>
      <p:sp>
        <p:nvSpPr>
          <p:cNvPr id="4" name="Slide Number Placeholder 3"/>
          <p:cNvSpPr>
            <a:spLocks noGrp="1"/>
          </p:cNvSpPr>
          <p:nvPr>
            <p:ph type="sldNum" sz="quarter" idx="12"/>
          </p:nvPr>
        </p:nvSpPr>
        <p:spPr/>
        <p:txBody>
          <a:bodyPr/>
          <a:lstStyle/>
          <a:p>
            <a:fld id="{71B928E5-93AF-4AB4-8E67-E9DEF0D29216}" type="slidenum">
              <a:rPr lang="en-US" smtClean="0"/>
              <a:t>3</a:t>
            </a:fld>
            <a:endParaRPr lang="en-US"/>
          </a:p>
        </p:txBody>
      </p:sp>
      <p:pic>
        <p:nvPicPr>
          <p:cNvPr id="11266" name="Picture 2" descr="https://www.panynj.gov/about/images/Official-PA-Web-Facility-Map-10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7" y="810470"/>
            <a:ext cx="64865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49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2420"/>
          </a:xfrm>
        </p:spPr>
        <p:txBody>
          <a:bodyPr>
            <a:normAutofit/>
          </a:bodyPr>
          <a:lstStyle/>
          <a:p>
            <a:r>
              <a:rPr lang="en-US" sz="4000" dirty="0"/>
              <a:t>PATH</a:t>
            </a:r>
          </a:p>
        </p:txBody>
      </p:sp>
      <p:sp>
        <p:nvSpPr>
          <p:cNvPr id="4" name="Slide Number Placeholder 3"/>
          <p:cNvSpPr>
            <a:spLocks noGrp="1"/>
          </p:cNvSpPr>
          <p:nvPr>
            <p:ph type="sldNum" sz="quarter" idx="12"/>
          </p:nvPr>
        </p:nvSpPr>
        <p:spPr/>
        <p:txBody>
          <a:bodyPr/>
          <a:lstStyle/>
          <a:p>
            <a:fld id="{71B928E5-93AF-4AB4-8E67-E9DEF0D29216}" type="slidenum">
              <a:rPr lang="en-US" smtClean="0"/>
              <a:t>30</a:t>
            </a:fld>
            <a:endParaRPr lang="en-US"/>
          </a:p>
        </p:txBody>
      </p:sp>
      <p:pic>
        <p:nvPicPr>
          <p:cNvPr id="5" name="Picture 4"/>
          <p:cNvPicPr>
            <a:picLocks noChangeAspect="1" noChangeArrowheads="1"/>
          </p:cNvPicPr>
          <p:nvPr/>
        </p:nvPicPr>
        <p:blipFill>
          <a:blip r:embed="rId3" cstate="print"/>
          <a:srcRect/>
          <a:stretch>
            <a:fillRect/>
          </a:stretch>
        </p:blipFill>
        <p:spPr bwMode="auto">
          <a:xfrm>
            <a:off x="685800" y="1527545"/>
            <a:ext cx="3346269" cy="222679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85800" y="3939968"/>
            <a:ext cx="3346269" cy="222679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127590" y="2105484"/>
            <a:ext cx="4419600" cy="3297702"/>
          </a:xfrm>
          <a:prstGeom prst="rect">
            <a:avLst/>
          </a:prstGeom>
          <a:noFill/>
          <a:ln w="9525">
            <a:noFill/>
            <a:miter lim="800000"/>
            <a:headEnd/>
            <a:tailEnd/>
          </a:ln>
        </p:spPr>
      </p:pic>
    </p:spTree>
    <p:extLst>
      <p:ext uri="{BB962C8B-B14F-4D97-AF65-F5344CB8AC3E}">
        <p14:creationId xmlns:p14="http://schemas.microsoft.com/office/powerpoint/2010/main" val="405041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04" y="147411"/>
            <a:ext cx="7886700" cy="819241"/>
          </a:xfrm>
        </p:spPr>
        <p:txBody>
          <a:bodyPr>
            <a:normAutofit/>
          </a:bodyPr>
          <a:lstStyle/>
          <a:p>
            <a:r>
              <a:rPr lang="en-US" dirty="0"/>
              <a:t>PATH Closure Economic Consequences</a:t>
            </a:r>
          </a:p>
        </p:txBody>
      </p:sp>
      <p:sp>
        <p:nvSpPr>
          <p:cNvPr id="3" name="Slide Number Placeholder 2"/>
          <p:cNvSpPr>
            <a:spLocks noGrp="1"/>
          </p:cNvSpPr>
          <p:nvPr>
            <p:ph type="sldNum" sz="quarter" idx="12"/>
          </p:nvPr>
        </p:nvSpPr>
        <p:spPr/>
        <p:txBody>
          <a:bodyPr/>
          <a:lstStyle/>
          <a:p>
            <a:fld id="{71B928E5-93AF-4AB4-8E67-E9DEF0D29216}" type="slidenum">
              <a:rPr lang="en-US" smtClean="0"/>
              <a:t>31</a:t>
            </a:fld>
            <a:endParaRPr lang="en-US"/>
          </a:p>
        </p:txBody>
      </p:sp>
      <p:sp>
        <p:nvSpPr>
          <p:cNvPr id="5" name="Content Placeholder 2"/>
          <p:cNvSpPr>
            <a:spLocks noGrp="1"/>
          </p:cNvSpPr>
          <p:nvPr>
            <p:ph idx="1"/>
          </p:nvPr>
        </p:nvSpPr>
        <p:spPr>
          <a:xfrm>
            <a:off x="704850" y="4695320"/>
            <a:ext cx="4543425" cy="1500187"/>
          </a:xfrm>
        </p:spPr>
        <p:txBody>
          <a:bodyPr>
            <a:normAutofit/>
          </a:bodyPr>
          <a:lstStyle/>
          <a:p>
            <a:pPr marL="0" indent="0">
              <a:lnSpc>
                <a:spcPct val="100000"/>
              </a:lnSpc>
              <a:spcBef>
                <a:spcPts val="0"/>
              </a:spcBef>
              <a:buNone/>
            </a:pPr>
            <a:r>
              <a:rPr lang="en-US" sz="1800" dirty="0">
                <a:latin typeface="+mj-lt"/>
              </a:rPr>
              <a:t>Riders take longer, alternative routes (above)</a:t>
            </a:r>
          </a:p>
          <a:p>
            <a:pPr marL="0" indent="0">
              <a:lnSpc>
                <a:spcPct val="100000"/>
              </a:lnSpc>
              <a:spcBef>
                <a:spcPts val="0"/>
              </a:spcBef>
              <a:buNone/>
            </a:pPr>
            <a:r>
              <a:rPr lang="en-US" sz="1800" dirty="0">
                <a:latin typeface="+mj-lt"/>
              </a:rPr>
              <a:t>or, increasingly, choose to telecommute (right).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85" y="1375954"/>
            <a:ext cx="8124015" cy="2624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403208" y="4140043"/>
            <a:ext cx="2112142" cy="2097627"/>
          </a:xfrm>
          <a:prstGeom prst="rect">
            <a:avLst/>
          </a:prstGeom>
        </p:spPr>
      </p:pic>
      <p:cxnSp>
        <p:nvCxnSpPr>
          <p:cNvPr id="9" name="Straight Arrow Connector 8"/>
          <p:cNvCxnSpPr/>
          <p:nvPr/>
        </p:nvCxnSpPr>
        <p:spPr>
          <a:xfrm>
            <a:off x="5248275" y="5188856"/>
            <a:ext cx="885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62475" y="4140043"/>
            <a:ext cx="0" cy="543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756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67" y="147410"/>
            <a:ext cx="7886700" cy="610235"/>
          </a:xfrm>
        </p:spPr>
        <p:txBody>
          <a:bodyPr>
            <a:normAutofit/>
          </a:bodyPr>
          <a:lstStyle/>
          <a:p>
            <a:r>
              <a:rPr lang="en-US" dirty="0"/>
              <a:t>PATH Closure Economic Consequences</a:t>
            </a:r>
          </a:p>
        </p:txBody>
      </p:sp>
      <p:sp>
        <p:nvSpPr>
          <p:cNvPr id="3" name="Slide Number Placeholder 2"/>
          <p:cNvSpPr>
            <a:spLocks noGrp="1"/>
          </p:cNvSpPr>
          <p:nvPr>
            <p:ph type="sldNum" sz="quarter" idx="12"/>
          </p:nvPr>
        </p:nvSpPr>
        <p:spPr/>
        <p:txBody>
          <a:bodyPr/>
          <a:lstStyle/>
          <a:p>
            <a:fld id="{71B928E5-93AF-4AB4-8E67-E9DEF0D29216}" type="slidenum">
              <a:rPr lang="en-US" smtClean="0"/>
              <a:t>32</a:t>
            </a:fld>
            <a:endParaRPr lang="en-US" dirty="0"/>
          </a:p>
        </p:txBody>
      </p:sp>
      <p:pic>
        <p:nvPicPr>
          <p:cNvPr id="5" name="Picture 4"/>
          <p:cNvPicPr>
            <a:picLocks noChangeAspect="1"/>
          </p:cNvPicPr>
          <p:nvPr/>
        </p:nvPicPr>
        <p:blipFill rotWithShape="1">
          <a:blip r:embed="rId3"/>
          <a:srcRect t="32164"/>
          <a:stretch/>
        </p:blipFill>
        <p:spPr>
          <a:xfrm>
            <a:off x="864432" y="648110"/>
            <a:ext cx="7449969" cy="5119503"/>
          </a:xfrm>
          <a:prstGeom prst="rect">
            <a:avLst/>
          </a:prstGeom>
        </p:spPr>
      </p:pic>
    </p:spTree>
    <p:extLst>
      <p:ext uri="{BB962C8B-B14F-4D97-AF65-F5344CB8AC3E}">
        <p14:creationId xmlns:p14="http://schemas.microsoft.com/office/powerpoint/2010/main" val="400878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5BB5-3D6A-487D-9605-9E7F2F07709E}"/>
              </a:ext>
            </a:extLst>
          </p:cNvPr>
          <p:cNvSpPr>
            <a:spLocks noGrp="1"/>
          </p:cNvSpPr>
          <p:nvPr>
            <p:ph type="title"/>
          </p:nvPr>
        </p:nvSpPr>
        <p:spPr/>
        <p:txBody>
          <a:bodyPr/>
          <a:lstStyle/>
          <a:p>
            <a:r>
              <a:rPr lang="en-US" dirty="0"/>
              <a:t>Resources and Conclusion</a:t>
            </a:r>
          </a:p>
        </p:txBody>
      </p:sp>
      <p:sp>
        <p:nvSpPr>
          <p:cNvPr id="3" name="Content Placeholder 2">
            <a:extLst>
              <a:ext uri="{FF2B5EF4-FFF2-40B4-BE49-F238E27FC236}">
                <a16:creationId xmlns:a16="http://schemas.microsoft.com/office/drawing/2014/main" id="{E465B82E-7F80-45EB-8A1A-68D3003A792C}"/>
              </a:ext>
            </a:extLst>
          </p:cNvPr>
          <p:cNvSpPr>
            <a:spLocks noGrp="1"/>
          </p:cNvSpPr>
          <p:nvPr>
            <p:ph idx="1"/>
          </p:nvPr>
        </p:nvSpPr>
        <p:spPr>
          <a:xfrm>
            <a:off x="628650" y="1580298"/>
            <a:ext cx="7886700" cy="4351338"/>
          </a:xfrm>
        </p:spPr>
        <p:txBody>
          <a:bodyPr>
            <a:normAutofit fontScale="77500" lnSpcReduction="20000"/>
          </a:bodyPr>
          <a:lstStyle/>
          <a:p>
            <a:r>
              <a:rPr lang="en-US" dirty="0"/>
              <a:t>The US Office of Management and Budget, US Department of Transportation, and US Federal Emergency Management Agency are among the many institutions worldwide that publish guidance used for estimating economic impact from loss of service at transport facilities.</a:t>
            </a:r>
          </a:p>
          <a:p>
            <a:pPr marL="0" indent="0">
              <a:buNone/>
            </a:pPr>
            <a:endParaRPr lang="en-US" dirty="0"/>
          </a:p>
          <a:p>
            <a:pPr marL="0" indent="0">
              <a:buNone/>
            </a:pPr>
            <a:r>
              <a:rPr lang="en-US" u="sng" dirty="0"/>
              <a:t>Synopsis</a:t>
            </a:r>
          </a:p>
          <a:p>
            <a:r>
              <a:rPr lang="en-US" dirty="0"/>
              <a:t>Adverse weather events directly affect infrastructure and disrupt economic activity</a:t>
            </a:r>
          </a:p>
          <a:p>
            <a:r>
              <a:rPr lang="en-US" dirty="0"/>
              <a:t>Impacts accrue in addition to asset replacement cost</a:t>
            </a:r>
          </a:p>
          <a:p>
            <a:r>
              <a:rPr lang="en-US" dirty="0"/>
              <a:t>Investments in resilience need to consider the full cost of asset damage </a:t>
            </a:r>
            <a:r>
              <a:rPr lang="en-US" u="sng" dirty="0"/>
              <a:t>and</a:t>
            </a:r>
            <a:r>
              <a:rPr lang="en-US" dirty="0"/>
              <a:t> economic damage from disruption</a:t>
            </a:r>
          </a:p>
          <a:p>
            <a:r>
              <a:rPr lang="en-US" dirty="0"/>
              <a:t>Cost-Benefit Analysis can help capturing these adverse impacts and disbenefits</a:t>
            </a:r>
          </a:p>
        </p:txBody>
      </p:sp>
      <p:sp>
        <p:nvSpPr>
          <p:cNvPr id="4" name="Slide Number Placeholder 3">
            <a:extLst>
              <a:ext uri="{FF2B5EF4-FFF2-40B4-BE49-F238E27FC236}">
                <a16:creationId xmlns:a16="http://schemas.microsoft.com/office/drawing/2014/main" id="{B8B3ACF4-D770-4405-9362-42DE661B71EC}"/>
              </a:ext>
            </a:extLst>
          </p:cNvPr>
          <p:cNvSpPr>
            <a:spLocks noGrp="1"/>
          </p:cNvSpPr>
          <p:nvPr>
            <p:ph type="sldNum" sz="quarter" idx="12"/>
          </p:nvPr>
        </p:nvSpPr>
        <p:spPr/>
        <p:txBody>
          <a:bodyPr/>
          <a:lstStyle/>
          <a:p>
            <a:fld id="{71B928E5-93AF-4AB4-8E67-E9DEF0D29216}" type="slidenum">
              <a:rPr lang="en-US" smtClean="0"/>
              <a:t>33</a:t>
            </a:fld>
            <a:endParaRPr lang="en-US"/>
          </a:p>
        </p:txBody>
      </p:sp>
    </p:spTree>
    <p:extLst>
      <p:ext uri="{BB962C8B-B14F-4D97-AF65-F5344CB8AC3E}">
        <p14:creationId xmlns:p14="http://schemas.microsoft.com/office/powerpoint/2010/main" val="238066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5BB5-3D6A-487D-9605-9E7F2F07709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465B82E-7F80-45EB-8A1A-68D3003A792C}"/>
              </a:ext>
            </a:extLst>
          </p:cNvPr>
          <p:cNvSpPr>
            <a:spLocks noGrp="1"/>
          </p:cNvSpPr>
          <p:nvPr>
            <p:ph idx="1"/>
          </p:nvPr>
        </p:nvSpPr>
        <p:spPr>
          <a:xfrm>
            <a:off x="628650" y="1553528"/>
            <a:ext cx="7886700" cy="4351338"/>
          </a:xfrm>
        </p:spPr>
        <p:txBody>
          <a:bodyPr>
            <a:noAutofit/>
          </a:bodyPr>
          <a:lstStyle/>
          <a:p>
            <a:pPr marL="457200" indent="-457200">
              <a:buFont typeface="+mj-lt"/>
              <a:buAutoNum type="arabicPeriod"/>
            </a:pPr>
            <a:r>
              <a:rPr lang="en-US" sz="2400" dirty="0"/>
              <a:t>What are the two key ways to estimate and measure a major storm’s impact on transportation infrastructure? </a:t>
            </a:r>
          </a:p>
          <a:p>
            <a:pPr marL="457200" indent="-457200">
              <a:buFont typeface="+mj-lt"/>
              <a:buAutoNum type="arabicPeriod"/>
            </a:pPr>
            <a:r>
              <a:rPr lang="en-US" sz="2400" dirty="0"/>
              <a:t>How does cost-benefit analysis apply these estimates and what does it aim to do? </a:t>
            </a:r>
          </a:p>
          <a:p>
            <a:pPr marL="457200" indent="-457200">
              <a:buFont typeface="+mj-lt"/>
              <a:buAutoNum type="arabicPeriod"/>
            </a:pPr>
            <a:r>
              <a:rPr lang="en-US" sz="2400" dirty="0"/>
              <a:t>Name one key assumption that might need to be taken to estimate the impact of an operational disruption to a transportation facility. </a:t>
            </a:r>
          </a:p>
          <a:p>
            <a:pPr marL="457200" indent="-457200">
              <a:buFont typeface="+mj-lt"/>
              <a:buAutoNum type="arabicPeriod"/>
            </a:pPr>
            <a:r>
              <a:rPr lang="en-US" sz="2400" dirty="0"/>
              <a:t>What metrics might be used to estimate an operational disruption to an airport? </a:t>
            </a:r>
          </a:p>
          <a:p>
            <a:pPr marL="457200" indent="-457200">
              <a:buFont typeface="+mj-lt"/>
              <a:buAutoNum type="arabicPeriod"/>
            </a:pPr>
            <a:r>
              <a:rPr lang="en-US" sz="2400" dirty="0"/>
              <a:t>Where can one go for technical guidance in estimating these impacts? </a:t>
            </a:r>
          </a:p>
        </p:txBody>
      </p:sp>
      <p:sp>
        <p:nvSpPr>
          <p:cNvPr id="4" name="Slide Number Placeholder 3">
            <a:extLst>
              <a:ext uri="{FF2B5EF4-FFF2-40B4-BE49-F238E27FC236}">
                <a16:creationId xmlns:a16="http://schemas.microsoft.com/office/drawing/2014/main" id="{B8B3ACF4-D770-4405-9362-42DE661B71EC}"/>
              </a:ext>
            </a:extLst>
          </p:cNvPr>
          <p:cNvSpPr>
            <a:spLocks noGrp="1"/>
          </p:cNvSpPr>
          <p:nvPr>
            <p:ph type="sldNum" sz="quarter" idx="12"/>
          </p:nvPr>
        </p:nvSpPr>
        <p:spPr/>
        <p:txBody>
          <a:bodyPr/>
          <a:lstStyle/>
          <a:p>
            <a:fld id="{71B928E5-93AF-4AB4-8E67-E9DEF0D29216}" type="slidenum">
              <a:rPr lang="en-US" smtClean="0"/>
              <a:t>34</a:t>
            </a:fld>
            <a:endParaRPr lang="en-US"/>
          </a:p>
        </p:txBody>
      </p:sp>
    </p:spTree>
    <p:extLst>
      <p:ext uri="{BB962C8B-B14F-4D97-AF65-F5344CB8AC3E}">
        <p14:creationId xmlns:p14="http://schemas.microsoft.com/office/powerpoint/2010/main" val="390634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408" y="4545294"/>
            <a:ext cx="3513745" cy="2862322"/>
          </a:xfrm>
          <a:prstGeom prst="rect">
            <a:avLst/>
          </a:prstGeom>
          <a:noFill/>
        </p:spPr>
        <p:txBody>
          <a:bodyPr wrap="square">
            <a:spAutoFit/>
          </a:bodyPr>
          <a:lstStyle/>
          <a:p>
            <a:r>
              <a:rPr lang="en-US" sz="1200" dirty="0"/>
              <a:t>Contact information:</a:t>
            </a:r>
          </a:p>
          <a:p>
            <a:endParaRPr lang="en-US" sz="1200" dirty="0"/>
          </a:p>
          <a:p>
            <a:r>
              <a:rPr lang="en-US" sz="1200" dirty="0"/>
              <a:t>Alexander Heil, PhD</a:t>
            </a:r>
          </a:p>
          <a:p>
            <a:r>
              <a:rPr lang="en-US" sz="1200" dirty="0"/>
              <a:t>Vice President, Research</a:t>
            </a:r>
          </a:p>
          <a:p>
            <a:r>
              <a:rPr lang="en-US" sz="1200" dirty="0"/>
              <a:t>Citizens Budget Commission</a:t>
            </a:r>
          </a:p>
          <a:p>
            <a:r>
              <a:rPr lang="en-US" sz="1200" dirty="0">
                <a:hlinkClick r:id="rId3"/>
              </a:rPr>
              <a:t>aheil@cbcny.org</a:t>
            </a:r>
            <a:endParaRPr lang="en-US" sz="1200" dirty="0"/>
          </a:p>
          <a:p>
            <a:r>
              <a:rPr lang="en-US" sz="1200" dirty="0"/>
              <a:t>[Formerly Chief Economist of PANYNJ]</a:t>
            </a:r>
          </a:p>
          <a:p>
            <a:pPr>
              <a:defRPr/>
            </a:pPr>
            <a:r>
              <a:rPr lang="en-US" sz="1600" i="1" dirty="0">
                <a:solidFill>
                  <a:schemeClr val="bg2"/>
                </a:solidFill>
                <a:cs typeface="+mn-cs"/>
              </a:rPr>
              <a:t> </a:t>
            </a:r>
            <a:br>
              <a:rPr lang="en-US" sz="1600" i="1" dirty="0">
                <a:solidFill>
                  <a:schemeClr val="bg2"/>
                </a:solidFill>
                <a:cs typeface="+mn-cs"/>
              </a:rPr>
            </a:br>
            <a:endParaRPr lang="en-US" sz="1600" i="1" dirty="0">
              <a:solidFill>
                <a:schemeClr val="bg2"/>
              </a:solidFill>
              <a:cs typeface="+mn-cs"/>
            </a:endParaRPr>
          </a:p>
          <a:p>
            <a:pPr>
              <a:defRPr/>
            </a:pPr>
            <a:endParaRPr lang="en-US" sz="3200" b="1" dirty="0">
              <a:solidFill>
                <a:schemeClr val="bg2"/>
              </a:solidFill>
              <a:cs typeface="+mn-cs"/>
            </a:endParaRPr>
          </a:p>
          <a:p>
            <a:pPr>
              <a:defRPr/>
            </a:pPr>
            <a:endParaRPr lang="en-US" sz="3200" b="1" dirty="0">
              <a:solidFill>
                <a:schemeClr val="bg2"/>
              </a:solidFill>
              <a:cs typeface="+mn-cs"/>
            </a:endParaRPr>
          </a:p>
        </p:txBody>
      </p:sp>
      <p:sp>
        <p:nvSpPr>
          <p:cNvPr id="7" name="Slide Number Placeholder 2"/>
          <p:cNvSpPr>
            <a:spLocks noGrp="1"/>
          </p:cNvSpPr>
          <p:nvPr>
            <p:ph type="sldNum" sz="quarter" idx="4294967295"/>
          </p:nvPr>
        </p:nvSpPr>
        <p:spPr>
          <a:xfrm>
            <a:off x="7147056" y="6237670"/>
            <a:ext cx="2057400" cy="365125"/>
          </a:xfrm>
          <a:prstGeom prst="rect">
            <a:avLst/>
          </a:prstGeom>
        </p:spPr>
        <p:txBody>
          <a:bodyPr/>
          <a:lstStyle/>
          <a:p>
            <a:pPr algn="r"/>
            <a:r>
              <a:rPr lang="en-US" dirty="0"/>
              <a:t>35</a:t>
            </a:r>
            <a:endParaRPr lang="en-US" dirty="0">
              <a:solidFill>
                <a:schemeClr val="bg1"/>
              </a:solidFill>
            </a:endParaRPr>
          </a:p>
        </p:txBody>
      </p:sp>
      <p:pic>
        <p:nvPicPr>
          <p:cNvPr id="6" name="Picture 5">
            <a:extLst>
              <a:ext uri="{FF2B5EF4-FFF2-40B4-BE49-F238E27FC236}">
                <a16:creationId xmlns:a16="http://schemas.microsoft.com/office/drawing/2014/main" id="{E946497B-51D8-4880-9F71-A112BDFDAC6B}"/>
              </a:ext>
            </a:extLst>
          </p:cNvPr>
          <p:cNvPicPr>
            <a:picLocks noChangeAspect="1"/>
          </p:cNvPicPr>
          <p:nvPr/>
        </p:nvPicPr>
        <p:blipFill rotWithShape="1">
          <a:blip r:embed="rId4"/>
          <a:srcRect l="14574" t="21682" r="39042" b="37235"/>
          <a:stretch/>
        </p:blipFill>
        <p:spPr>
          <a:xfrm>
            <a:off x="0" y="119208"/>
            <a:ext cx="8883712" cy="4426086"/>
          </a:xfrm>
          <a:prstGeom prst="rect">
            <a:avLst/>
          </a:prstGeom>
        </p:spPr>
      </p:pic>
      <p:sp>
        <p:nvSpPr>
          <p:cNvPr id="8" name="TextBox 7">
            <a:extLst>
              <a:ext uri="{FF2B5EF4-FFF2-40B4-BE49-F238E27FC236}">
                <a16:creationId xmlns:a16="http://schemas.microsoft.com/office/drawing/2014/main" id="{BCBEC6EA-7308-4B2D-8945-91208DBB5890}"/>
              </a:ext>
            </a:extLst>
          </p:cNvPr>
          <p:cNvSpPr txBox="1"/>
          <p:nvPr/>
        </p:nvSpPr>
        <p:spPr>
          <a:xfrm>
            <a:off x="5607119" y="4535566"/>
            <a:ext cx="3513745" cy="1200329"/>
          </a:xfrm>
          <a:prstGeom prst="rect">
            <a:avLst/>
          </a:prstGeom>
          <a:noFill/>
        </p:spPr>
        <p:txBody>
          <a:bodyPr wrap="square">
            <a:spAutoFit/>
          </a:bodyPr>
          <a:lstStyle/>
          <a:p>
            <a:r>
              <a:rPr lang="en-US" sz="1200" dirty="0"/>
              <a:t>Contact information:</a:t>
            </a:r>
          </a:p>
          <a:p>
            <a:endParaRPr lang="en-US" sz="1200" dirty="0"/>
          </a:p>
          <a:p>
            <a:r>
              <a:rPr lang="en-US" sz="1200" dirty="0"/>
              <a:t>Chris Eshleman</a:t>
            </a:r>
          </a:p>
          <a:p>
            <a:r>
              <a:rPr lang="en-US" sz="1200" dirty="0"/>
              <a:t>Planning &amp; Regional Development Department</a:t>
            </a:r>
          </a:p>
          <a:p>
            <a:r>
              <a:rPr lang="en-US" sz="1200" dirty="0"/>
              <a:t>The Port Authority of New York and New Jersey </a:t>
            </a:r>
            <a:br>
              <a:rPr lang="en-US" sz="1200" dirty="0"/>
            </a:br>
            <a:r>
              <a:rPr lang="en-US" sz="1200" dirty="0">
                <a:hlinkClick r:id="rId5"/>
              </a:rPr>
              <a:t>ceshleman@panynj.gov</a:t>
            </a:r>
            <a:endParaRPr lang="en-US" sz="1200" dirty="0"/>
          </a:p>
        </p:txBody>
      </p:sp>
    </p:spTree>
    <p:extLst>
      <p:ext uri="{BB962C8B-B14F-4D97-AF65-F5344CB8AC3E}">
        <p14:creationId xmlns:p14="http://schemas.microsoft.com/office/powerpoint/2010/main" val="236987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75" y="174930"/>
            <a:ext cx="8105699" cy="1325563"/>
          </a:xfrm>
        </p:spPr>
        <p:txBody>
          <a:bodyPr>
            <a:normAutofit/>
          </a:bodyPr>
          <a:lstStyle/>
          <a:p>
            <a:r>
              <a:rPr lang="en-US" dirty="0"/>
              <a:t>Economic Disruption Estimates - Rationale</a:t>
            </a:r>
          </a:p>
        </p:txBody>
      </p:sp>
      <p:sp>
        <p:nvSpPr>
          <p:cNvPr id="3" name="Content Placeholder 2"/>
          <p:cNvSpPr>
            <a:spLocks noGrp="1"/>
          </p:cNvSpPr>
          <p:nvPr>
            <p:ph idx="1"/>
          </p:nvPr>
        </p:nvSpPr>
        <p:spPr>
          <a:xfrm>
            <a:off x="592074" y="1500493"/>
            <a:ext cx="7886700" cy="4351338"/>
          </a:xfrm>
        </p:spPr>
        <p:txBody>
          <a:bodyPr>
            <a:normAutofit/>
          </a:bodyPr>
          <a:lstStyle/>
          <a:p>
            <a:r>
              <a:rPr lang="en-US" dirty="0">
                <a:latin typeface="+mj-lt"/>
              </a:rPr>
              <a:t>Events such as storms or weather events can negatively affect infrastructure and facilities resulting in their temporary closure</a:t>
            </a:r>
          </a:p>
          <a:p>
            <a:r>
              <a:rPr lang="en-US" dirty="0">
                <a:latin typeface="+mj-lt"/>
              </a:rPr>
              <a:t>Damage from events usually result in specific asset destruction requiring maintenance and rebuilding</a:t>
            </a:r>
          </a:p>
          <a:p>
            <a:r>
              <a:rPr lang="en-US" dirty="0">
                <a:latin typeface="+mj-lt"/>
              </a:rPr>
              <a:t>The estimates presented in this document cover </a:t>
            </a:r>
            <a:r>
              <a:rPr lang="en-US" u="sng" dirty="0">
                <a:latin typeface="+mj-lt"/>
              </a:rPr>
              <a:t>not the monetary values of asset destruction</a:t>
            </a:r>
            <a:r>
              <a:rPr lang="en-US" dirty="0">
                <a:latin typeface="+mj-lt"/>
              </a:rPr>
              <a:t> but rather the </a:t>
            </a:r>
            <a:r>
              <a:rPr lang="en-US" b="1" dirty="0">
                <a:latin typeface="+mj-lt"/>
              </a:rPr>
              <a:t>economic consequences</a:t>
            </a:r>
            <a:r>
              <a:rPr lang="en-US" dirty="0">
                <a:latin typeface="+mj-lt"/>
              </a:rPr>
              <a:t> from not operating real estate assets, maritime, transit or road transportation facilities </a:t>
            </a:r>
          </a:p>
        </p:txBody>
      </p:sp>
      <p:sp>
        <p:nvSpPr>
          <p:cNvPr id="4" name="Slide Number Placeholder 3"/>
          <p:cNvSpPr>
            <a:spLocks noGrp="1"/>
          </p:cNvSpPr>
          <p:nvPr>
            <p:ph type="sldNum" sz="quarter" idx="12"/>
          </p:nvPr>
        </p:nvSpPr>
        <p:spPr/>
        <p:txBody>
          <a:bodyPr/>
          <a:lstStyle/>
          <a:p>
            <a:fld id="{71B928E5-93AF-4AB4-8E67-E9DEF0D29216}" type="slidenum">
              <a:rPr lang="en-US" smtClean="0"/>
              <a:t>4</a:t>
            </a:fld>
            <a:endParaRPr lang="en-US"/>
          </a:p>
        </p:txBody>
      </p:sp>
    </p:spTree>
    <p:extLst>
      <p:ext uri="{BB962C8B-B14F-4D97-AF65-F5344CB8AC3E}">
        <p14:creationId xmlns:p14="http://schemas.microsoft.com/office/powerpoint/2010/main" val="400474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75" y="174930"/>
            <a:ext cx="8105699" cy="1325563"/>
          </a:xfrm>
        </p:spPr>
        <p:txBody>
          <a:bodyPr>
            <a:normAutofit/>
          </a:bodyPr>
          <a:lstStyle/>
          <a:p>
            <a:r>
              <a:rPr lang="en-US" dirty="0"/>
              <a:t>Economic Disruption Estimates - Rationale</a:t>
            </a:r>
          </a:p>
        </p:txBody>
      </p:sp>
      <p:sp>
        <p:nvSpPr>
          <p:cNvPr id="3" name="Content Placeholder 2"/>
          <p:cNvSpPr>
            <a:spLocks noGrp="1"/>
          </p:cNvSpPr>
          <p:nvPr>
            <p:ph idx="1"/>
          </p:nvPr>
        </p:nvSpPr>
        <p:spPr>
          <a:xfrm>
            <a:off x="592074" y="1500493"/>
            <a:ext cx="7886700" cy="4351338"/>
          </a:xfrm>
        </p:spPr>
        <p:txBody>
          <a:bodyPr>
            <a:normAutofit/>
          </a:bodyPr>
          <a:lstStyle/>
          <a:p>
            <a:r>
              <a:rPr lang="en-US" i="1" dirty="0">
                <a:solidFill>
                  <a:schemeClr val="bg1">
                    <a:lumMod val="65000"/>
                  </a:schemeClr>
                </a:solidFill>
                <a:latin typeface="+mj-lt"/>
              </a:rPr>
              <a:t>… </a:t>
            </a:r>
            <a:r>
              <a:rPr lang="en-US" i="1" u="sng" dirty="0">
                <a:solidFill>
                  <a:schemeClr val="bg1">
                    <a:lumMod val="65000"/>
                  </a:schemeClr>
                </a:solidFill>
                <a:latin typeface="+mj-lt"/>
              </a:rPr>
              <a:t>not the monetary values of asset destruction</a:t>
            </a:r>
            <a:r>
              <a:rPr lang="en-US" i="1" dirty="0">
                <a:solidFill>
                  <a:schemeClr val="bg1">
                    <a:lumMod val="65000"/>
                  </a:schemeClr>
                </a:solidFill>
                <a:latin typeface="+mj-lt"/>
              </a:rPr>
              <a:t> but rather the </a:t>
            </a:r>
            <a:r>
              <a:rPr lang="en-US" b="1" i="1" dirty="0">
                <a:latin typeface="+mj-lt"/>
              </a:rPr>
              <a:t>economic consequences</a:t>
            </a:r>
            <a:r>
              <a:rPr lang="en-US" i="1" dirty="0">
                <a:latin typeface="+mj-lt"/>
              </a:rPr>
              <a:t> </a:t>
            </a:r>
            <a:r>
              <a:rPr lang="en-US" i="1" dirty="0">
                <a:solidFill>
                  <a:schemeClr val="bg1">
                    <a:lumMod val="65000"/>
                  </a:schemeClr>
                </a:solidFill>
                <a:latin typeface="+mj-lt"/>
              </a:rPr>
              <a:t>from not operating real estate assets, maritime, transit or road transportation facilities</a:t>
            </a:r>
          </a:p>
          <a:p>
            <a:r>
              <a:rPr lang="en-US" dirty="0"/>
              <a:t>Opportunity Costs: This refers to lost economic activity, or opportunities, that arise when a business or society pursues one product or strategy over another.</a:t>
            </a:r>
          </a:p>
          <a:p>
            <a:endParaRPr lang="en-US" dirty="0">
              <a:latin typeface="+mj-lt"/>
            </a:endParaRPr>
          </a:p>
        </p:txBody>
      </p:sp>
      <p:sp>
        <p:nvSpPr>
          <p:cNvPr id="4" name="Slide Number Placeholder 3"/>
          <p:cNvSpPr>
            <a:spLocks noGrp="1"/>
          </p:cNvSpPr>
          <p:nvPr>
            <p:ph type="sldNum" sz="quarter" idx="12"/>
          </p:nvPr>
        </p:nvSpPr>
        <p:spPr/>
        <p:txBody>
          <a:bodyPr/>
          <a:lstStyle/>
          <a:p>
            <a:fld id="{71B928E5-93AF-4AB4-8E67-E9DEF0D29216}" type="slidenum">
              <a:rPr lang="en-US" smtClean="0"/>
              <a:t>5</a:t>
            </a:fld>
            <a:endParaRPr lang="en-US"/>
          </a:p>
        </p:txBody>
      </p:sp>
    </p:spTree>
    <p:extLst>
      <p:ext uri="{BB962C8B-B14F-4D97-AF65-F5344CB8AC3E}">
        <p14:creationId xmlns:p14="http://schemas.microsoft.com/office/powerpoint/2010/main" val="195691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75" y="174930"/>
            <a:ext cx="8105699" cy="1325563"/>
          </a:xfrm>
        </p:spPr>
        <p:txBody>
          <a:bodyPr>
            <a:normAutofit/>
          </a:bodyPr>
          <a:lstStyle/>
          <a:p>
            <a:r>
              <a:rPr lang="en-US" dirty="0"/>
              <a:t>Economic Disruption Estimates - Rationale</a:t>
            </a:r>
          </a:p>
        </p:txBody>
      </p:sp>
      <p:sp>
        <p:nvSpPr>
          <p:cNvPr id="4" name="Slide Number Placeholder 3"/>
          <p:cNvSpPr>
            <a:spLocks noGrp="1"/>
          </p:cNvSpPr>
          <p:nvPr>
            <p:ph type="sldNum" sz="quarter" idx="12"/>
          </p:nvPr>
        </p:nvSpPr>
        <p:spPr/>
        <p:txBody>
          <a:bodyPr/>
          <a:lstStyle/>
          <a:p>
            <a:fld id="{71B928E5-93AF-4AB4-8E67-E9DEF0D29216}" type="slidenum">
              <a:rPr lang="en-US" smtClean="0"/>
              <a:t>6</a:t>
            </a:fld>
            <a:endParaRPr lang="en-US"/>
          </a:p>
        </p:txBody>
      </p:sp>
      <p:sp>
        <p:nvSpPr>
          <p:cNvPr id="11" name="Freeform 10">
            <a:extLst>
              <a:ext uri="{FF2B5EF4-FFF2-40B4-BE49-F238E27FC236}">
                <a16:creationId xmlns:a16="http://schemas.microsoft.com/office/drawing/2014/main" id="{B5EF9D51-7DF2-CD4D-86E1-D92512DDA7C9}"/>
              </a:ext>
            </a:extLst>
          </p:cNvPr>
          <p:cNvSpPr/>
          <p:nvPr/>
        </p:nvSpPr>
        <p:spPr>
          <a:xfrm>
            <a:off x="1690898" y="1500493"/>
            <a:ext cx="5762204" cy="3279864"/>
          </a:xfrm>
          <a:custGeom>
            <a:avLst/>
            <a:gdLst>
              <a:gd name="connsiteX0" fmla="*/ 4343356 w 6374295"/>
              <a:gd name="connsiteY0" fmla="*/ 3353724 h 3628268"/>
              <a:gd name="connsiteX1" fmla="*/ 4343448 w 6374295"/>
              <a:gd name="connsiteY1" fmla="*/ 3355989 h 3628268"/>
              <a:gd name="connsiteX2" fmla="*/ 4342942 w 6374295"/>
              <a:gd name="connsiteY2" fmla="*/ 3361191 h 3628268"/>
              <a:gd name="connsiteX3" fmla="*/ 2306698 w 6374295"/>
              <a:gd name="connsiteY3" fmla="*/ 3335683 h 3628268"/>
              <a:gd name="connsiteX4" fmla="*/ 2305798 w 6374295"/>
              <a:gd name="connsiteY4" fmla="*/ 3338190 h 3628268"/>
              <a:gd name="connsiteX5" fmla="*/ 2282648 w 6374295"/>
              <a:gd name="connsiteY5" fmla="*/ 3361212 h 3628268"/>
              <a:gd name="connsiteX6" fmla="*/ 2271074 w 6374295"/>
              <a:gd name="connsiteY6" fmla="*/ 3388838 h 3628268"/>
              <a:gd name="connsiteX7" fmla="*/ 2259499 w 6374295"/>
              <a:gd name="connsiteY7" fmla="*/ 3370421 h 3628268"/>
              <a:gd name="connsiteX8" fmla="*/ 2301350 w 6374295"/>
              <a:gd name="connsiteY8" fmla="*/ 3338627 h 3628268"/>
              <a:gd name="connsiteX9" fmla="*/ 2654866 w 6374295"/>
              <a:gd name="connsiteY9" fmla="*/ 3130264 h 3628268"/>
              <a:gd name="connsiteX10" fmla="*/ 2664307 w 6374295"/>
              <a:gd name="connsiteY10" fmla="*/ 3139482 h 3628268"/>
              <a:gd name="connsiteX11" fmla="*/ 2694720 w 6374295"/>
              <a:gd name="connsiteY11" fmla="*/ 3166054 h 3628268"/>
              <a:gd name="connsiteX12" fmla="*/ 2701985 w 6374295"/>
              <a:gd name="connsiteY12" fmla="*/ 3171337 h 3628268"/>
              <a:gd name="connsiteX13" fmla="*/ 2702904 w 6374295"/>
              <a:gd name="connsiteY13" fmla="*/ 3182137 h 3628268"/>
              <a:gd name="connsiteX14" fmla="*/ 2653038 w 6374295"/>
              <a:gd name="connsiteY14" fmla="*/ 3278332 h 3628268"/>
              <a:gd name="connsiteX15" fmla="*/ 2606739 w 6374295"/>
              <a:gd name="connsiteY15" fmla="*/ 3319772 h 3628268"/>
              <a:gd name="connsiteX16" fmla="*/ 2572015 w 6374295"/>
              <a:gd name="connsiteY16" fmla="*/ 3347399 h 3628268"/>
              <a:gd name="connsiteX17" fmla="*/ 2537291 w 6374295"/>
              <a:gd name="connsiteY17" fmla="*/ 3352003 h 3628268"/>
              <a:gd name="connsiteX18" fmla="*/ 2525717 w 6374295"/>
              <a:gd name="connsiteY18" fmla="*/ 3333585 h 3628268"/>
              <a:gd name="connsiteX19" fmla="*/ 2535468 w 6374295"/>
              <a:gd name="connsiteY19" fmla="*/ 3197822 h 3628268"/>
              <a:gd name="connsiteX20" fmla="*/ 2564666 w 6374295"/>
              <a:gd name="connsiteY20" fmla="*/ 3179314 h 3628268"/>
              <a:gd name="connsiteX21" fmla="*/ 2641464 w 6374295"/>
              <a:gd name="connsiteY21" fmla="*/ 3135595 h 3628268"/>
              <a:gd name="connsiteX22" fmla="*/ 0 w 6374295"/>
              <a:gd name="connsiteY22" fmla="*/ 0 h 3628268"/>
              <a:gd name="connsiteX23" fmla="*/ 6374295 w 6374295"/>
              <a:gd name="connsiteY23" fmla="*/ 0 h 3628268"/>
              <a:gd name="connsiteX24" fmla="*/ 6374295 w 6374295"/>
              <a:gd name="connsiteY24" fmla="*/ 3045135 h 3628268"/>
              <a:gd name="connsiteX25" fmla="*/ 6372511 w 6374295"/>
              <a:gd name="connsiteY25" fmla="*/ 3044218 h 3628268"/>
              <a:gd name="connsiteX26" fmla="*/ 6368512 w 6374295"/>
              <a:gd name="connsiteY26" fmla="*/ 3034298 h 3628268"/>
              <a:gd name="connsiteX27" fmla="*/ 6345362 w 6374295"/>
              <a:gd name="connsiteY27" fmla="*/ 3071133 h 3628268"/>
              <a:gd name="connsiteX28" fmla="*/ 6299064 w 6374295"/>
              <a:gd name="connsiteY28" fmla="*/ 3107969 h 3628268"/>
              <a:gd name="connsiteX29" fmla="*/ 6218041 w 6374295"/>
              <a:gd name="connsiteY29" fmla="*/ 3195453 h 3628268"/>
              <a:gd name="connsiteX30" fmla="*/ 6148593 w 6374295"/>
              <a:gd name="connsiteY30" fmla="*/ 3264519 h 3628268"/>
              <a:gd name="connsiteX31" fmla="*/ 6102294 w 6374295"/>
              <a:gd name="connsiteY31" fmla="*/ 3305959 h 3628268"/>
              <a:gd name="connsiteX32" fmla="*/ 6067570 w 6374295"/>
              <a:gd name="connsiteY32" fmla="*/ 3328981 h 3628268"/>
              <a:gd name="connsiteX33" fmla="*/ 6021271 w 6374295"/>
              <a:gd name="connsiteY33" fmla="*/ 3015880 h 3628268"/>
              <a:gd name="connsiteX34" fmla="*/ 5951823 w 6374295"/>
              <a:gd name="connsiteY34" fmla="*/ 3075738 h 3628268"/>
              <a:gd name="connsiteX35" fmla="*/ 5893950 w 6374295"/>
              <a:gd name="connsiteY35" fmla="*/ 3149409 h 3628268"/>
              <a:gd name="connsiteX36" fmla="*/ 5812927 w 6374295"/>
              <a:gd name="connsiteY36" fmla="*/ 3246101 h 3628268"/>
              <a:gd name="connsiteX37" fmla="*/ 5731904 w 6374295"/>
              <a:gd name="connsiteY37" fmla="*/ 3375025 h 3628268"/>
              <a:gd name="connsiteX38" fmla="*/ 5720329 w 6374295"/>
              <a:gd name="connsiteY38" fmla="*/ 3213870 h 3628268"/>
              <a:gd name="connsiteX39" fmla="*/ 5697180 w 6374295"/>
              <a:gd name="connsiteY39" fmla="*/ 3107969 h 3628268"/>
              <a:gd name="connsiteX40" fmla="*/ 5662456 w 6374295"/>
              <a:gd name="connsiteY40" fmla="*/ 3080342 h 3628268"/>
              <a:gd name="connsiteX41" fmla="*/ 5639307 w 6374295"/>
              <a:gd name="connsiteY41" fmla="*/ 3098760 h 3628268"/>
              <a:gd name="connsiteX42" fmla="*/ 5616157 w 6374295"/>
              <a:gd name="connsiteY42" fmla="*/ 3112573 h 3628268"/>
              <a:gd name="connsiteX43" fmla="*/ 5604582 w 6374295"/>
              <a:gd name="connsiteY43" fmla="*/ 3135595 h 3628268"/>
              <a:gd name="connsiteX44" fmla="*/ 5558284 w 6374295"/>
              <a:gd name="connsiteY44" fmla="*/ 3190848 h 3628268"/>
              <a:gd name="connsiteX45" fmla="*/ 5535134 w 6374295"/>
              <a:gd name="connsiteY45" fmla="*/ 3232288 h 3628268"/>
              <a:gd name="connsiteX46" fmla="*/ 5511985 w 6374295"/>
              <a:gd name="connsiteY46" fmla="*/ 3259915 h 3628268"/>
              <a:gd name="connsiteX47" fmla="*/ 5488836 w 6374295"/>
              <a:gd name="connsiteY47" fmla="*/ 3296750 h 3628268"/>
              <a:gd name="connsiteX48" fmla="*/ 5454112 w 6374295"/>
              <a:gd name="connsiteY48" fmla="*/ 3130991 h 3628268"/>
              <a:gd name="connsiteX49" fmla="*/ 5430962 w 6374295"/>
              <a:gd name="connsiteY49" fmla="*/ 3163222 h 3628268"/>
              <a:gd name="connsiteX50" fmla="*/ 5396238 w 6374295"/>
              <a:gd name="connsiteY50" fmla="*/ 3195453 h 3628268"/>
              <a:gd name="connsiteX51" fmla="*/ 5373089 w 6374295"/>
              <a:gd name="connsiteY51" fmla="*/ 3241497 h 3628268"/>
              <a:gd name="connsiteX52" fmla="*/ 5338365 w 6374295"/>
              <a:gd name="connsiteY52" fmla="*/ 3287541 h 3628268"/>
              <a:gd name="connsiteX53" fmla="*/ 5315215 w 6374295"/>
              <a:gd name="connsiteY53" fmla="*/ 3338190 h 3628268"/>
              <a:gd name="connsiteX54" fmla="*/ 5292066 w 6374295"/>
              <a:gd name="connsiteY54" fmla="*/ 3365816 h 3628268"/>
              <a:gd name="connsiteX55" fmla="*/ 5268917 w 6374295"/>
              <a:gd name="connsiteY55" fmla="*/ 3411861 h 3628268"/>
              <a:gd name="connsiteX56" fmla="*/ 5234193 w 6374295"/>
              <a:gd name="connsiteY56" fmla="*/ 3439487 h 3628268"/>
              <a:gd name="connsiteX57" fmla="*/ 5211043 w 6374295"/>
              <a:gd name="connsiteY57" fmla="*/ 3398047 h 3628268"/>
              <a:gd name="connsiteX58" fmla="*/ 5199469 w 6374295"/>
              <a:gd name="connsiteY58" fmla="*/ 3361212 h 3628268"/>
              <a:gd name="connsiteX59" fmla="*/ 5164745 w 6374295"/>
              <a:gd name="connsiteY59" fmla="*/ 3305959 h 3628268"/>
              <a:gd name="connsiteX60" fmla="*/ 5141595 w 6374295"/>
              <a:gd name="connsiteY60" fmla="*/ 3232288 h 3628268"/>
              <a:gd name="connsiteX61" fmla="*/ 5118446 w 6374295"/>
              <a:gd name="connsiteY61" fmla="*/ 3200057 h 3628268"/>
              <a:gd name="connsiteX62" fmla="*/ 5072147 w 6374295"/>
              <a:gd name="connsiteY62" fmla="*/ 3098760 h 3628268"/>
              <a:gd name="connsiteX63" fmla="*/ 5048998 w 6374295"/>
              <a:gd name="connsiteY63" fmla="*/ 3112573 h 3628268"/>
              <a:gd name="connsiteX64" fmla="*/ 5002699 w 6374295"/>
              <a:gd name="connsiteY64" fmla="*/ 3163222 h 3628268"/>
              <a:gd name="connsiteX65" fmla="*/ 4991124 w 6374295"/>
              <a:gd name="connsiteY65" fmla="*/ 3181640 h 3628268"/>
              <a:gd name="connsiteX66" fmla="*/ 4967975 w 6374295"/>
              <a:gd name="connsiteY66" fmla="*/ 3204662 h 3628268"/>
              <a:gd name="connsiteX67" fmla="*/ 4944826 w 6374295"/>
              <a:gd name="connsiteY67" fmla="*/ 3025089 h 3628268"/>
              <a:gd name="connsiteX68" fmla="*/ 4933251 w 6374295"/>
              <a:gd name="connsiteY68" fmla="*/ 3080342 h 3628268"/>
              <a:gd name="connsiteX69" fmla="*/ 4921676 w 6374295"/>
              <a:gd name="connsiteY69" fmla="*/ 3181640 h 3628268"/>
              <a:gd name="connsiteX70" fmla="*/ 4875377 w 6374295"/>
              <a:gd name="connsiteY70" fmla="*/ 3296750 h 3628268"/>
              <a:gd name="connsiteX71" fmla="*/ 4840653 w 6374295"/>
              <a:gd name="connsiteY71" fmla="*/ 3338190 h 3628268"/>
              <a:gd name="connsiteX72" fmla="*/ 4805929 w 6374295"/>
              <a:gd name="connsiteY72" fmla="*/ 3333585 h 3628268"/>
              <a:gd name="connsiteX73" fmla="*/ 4771205 w 6374295"/>
              <a:gd name="connsiteY73" fmla="*/ 3287541 h 3628268"/>
              <a:gd name="connsiteX74" fmla="*/ 4759631 w 6374295"/>
              <a:gd name="connsiteY74" fmla="*/ 3259915 h 3628268"/>
              <a:gd name="connsiteX75" fmla="*/ 4748056 w 6374295"/>
              <a:gd name="connsiteY75" fmla="*/ 3241497 h 3628268"/>
              <a:gd name="connsiteX76" fmla="*/ 4736481 w 6374295"/>
              <a:gd name="connsiteY76" fmla="*/ 3213870 h 3628268"/>
              <a:gd name="connsiteX77" fmla="*/ 4713332 w 6374295"/>
              <a:gd name="connsiteY77" fmla="*/ 3172430 h 3628268"/>
              <a:gd name="connsiteX78" fmla="*/ 4667033 w 6374295"/>
              <a:gd name="connsiteY78" fmla="*/ 3098760 h 3628268"/>
              <a:gd name="connsiteX79" fmla="*/ 4632309 w 6374295"/>
              <a:gd name="connsiteY79" fmla="*/ 3126386 h 3628268"/>
              <a:gd name="connsiteX80" fmla="*/ 4586010 w 6374295"/>
              <a:gd name="connsiteY80" fmla="*/ 3167826 h 3628268"/>
              <a:gd name="connsiteX81" fmla="*/ 4562861 w 6374295"/>
              <a:gd name="connsiteY81" fmla="*/ 3195453 h 3628268"/>
              <a:gd name="connsiteX82" fmla="*/ 4493413 w 6374295"/>
              <a:gd name="connsiteY82" fmla="*/ 3241497 h 3628268"/>
              <a:gd name="connsiteX83" fmla="*/ 4458689 w 6374295"/>
              <a:gd name="connsiteY83" fmla="*/ 3218475 h 3628268"/>
              <a:gd name="connsiteX84" fmla="*/ 4423965 w 6374295"/>
              <a:gd name="connsiteY84" fmla="*/ 3177035 h 3628268"/>
              <a:gd name="connsiteX85" fmla="*/ 4419471 w 6374295"/>
              <a:gd name="connsiteY85" fmla="*/ 3098371 h 3628268"/>
              <a:gd name="connsiteX86" fmla="*/ 4419625 w 6374295"/>
              <a:gd name="connsiteY86" fmla="*/ 3096465 h 3628268"/>
              <a:gd name="connsiteX87" fmla="*/ 4423965 w 6374295"/>
              <a:gd name="connsiteY87" fmla="*/ 3006672 h 3628268"/>
              <a:gd name="connsiteX88" fmla="*/ 4412390 w 6374295"/>
              <a:gd name="connsiteY88" fmla="*/ 2974441 h 3628268"/>
              <a:gd name="connsiteX89" fmla="*/ 4419471 w 6374295"/>
              <a:gd name="connsiteY89" fmla="*/ 3098371 h 3628268"/>
              <a:gd name="connsiteX90" fmla="*/ 4412390 w 6374295"/>
              <a:gd name="connsiteY90" fmla="*/ 3186244 h 3628268"/>
              <a:gd name="connsiteX91" fmla="*/ 4389241 w 6374295"/>
              <a:gd name="connsiteY91" fmla="*/ 3218475 h 3628268"/>
              <a:gd name="connsiteX92" fmla="*/ 4377666 w 6374295"/>
              <a:gd name="connsiteY92" fmla="*/ 3232288 h 3628268"/>
              <a:gd name="connsiteX93" fmla="*/ 4366091 w 6374295"/>
              <a:gd name="connsiteY93" fmla="*/ 3259915 h 3628268"/>
              <a:gd name="connsiteX94" fmla="*/ 4354517 w 6374295"/>
              <a:gd name="connsiteY94" fmla="*/ 3278332 h 3628268"/>
              <a:gd name="connsiteX95" fmla="*/ 4343897 w 6374295"/>
              <a:gd name="connsiteY95" fmla="*/ 3343938 h 3628268"/>
              <a:gd name="connsiteX96" fmla="*/ 4343356 w 6374295"/>
              <a:gd name="connsiteY96" fmla="*/ 3353724 h 3628268"/>
              <a:gd name="connsiteX97" fmla="*/ 4342392 w 6374295"/>
              <a:gd name="connsiteY97" fmla="*/ 3330089 h 3628268"/>
              <a:gd name="connsiteX98" fmla="*/ 4331367 w 6374295"/>
              <a:gd name="connsiteY98" fmla="*/ 3223079 h 3628268"/>
              <a:gd name="connsiteX99" fmla="*/ 4319793 w 6374295"/>
              <a:gd name="connsiteY99" fmla="*/ 3186244 h 3628268"/>
              <a:gd name="connsiteX100" fmla="*/ 4273494 w 6374295"/>
              <a:gd name="connsiteY100" fmla="*/ 3213870 h 3628268"/>
              <a:gd name="connsiteX101" fmla="*/ 4250345 w 6374295"/>
              <a:gd name="connsiteY101" fmla="*/ 3236893 h 3628268"/>
              <a:gd name="connsiteX102" fmla="*/ 4180896 w 6374295"/>
              <a:gd name="connsiteY102" fmla="*/ 3278332 h 3628268"/>
              <a:gd name="connsiteX103" fmla="*/ 4088299 w 6374295"/>
              <a:gd name="connsiteY103" fmla="*/ 3292146 h 3628268"/>
              <a:gd name="connsiteX104" fmla="*/ 4053575 w 6374295"/>
              <a:gd name="connsiteY104" fmla="*/ 3259915 h 3628268"/>
              <a:gd name="connsiteX105" fmla="*/ 4042000 w 6374295"/>
              <a:gd name="connsiteY105" fmla="*/ 3209266 h 3628268"/>
              <a:gd name="connsiteX106" fmla="*/ 4030426 w 6374295"/>
              <a:gd name="connsiteY106" fmla="*/ 3167826 h 3628268"/>
              <a:gd name="connsiteX107" fmla="*/ 4007276 w 6374295"/>
              <a:gd name="connsiteY107" fmla="*/ 3112573 h 3628268"/>
              <a:gd name="connsiteX108" fmla="*/ 3995701 w 6374295"/>
              <a:gd name="connsiteY108" fmla="*/ 3089551 h 3628268"/>
              <a:gd name="connsiteX109" fmla="*/ 3960977 w 6374295"/>
              <a:gd name="connsiteY109" fmla="*/ 3052716 h 3628268"/>
              <a:gd name="connsiteX110" fmla="*/ 3868380 w 6374295"/>
              <a:gd name="connsiteY110" fmla="*/ 3080342 h 3628268"/>
              <a:gd name="connsiteX111" fmla="*/ 3845231 w 6374295"/>
              <a:gd name="connsiteY111" fmla="*/ 3098760 h 3628268"/>
              <a:gd name="connsiteX112" fmla="*/ 3822081 w 6374295"/>
              <a:gd name="connsiteY112" fmla="*/ 3107969 h 3628268"/>
              <a:gd name="connsiteX113" fmla="*/ 3787357 w 6374295"/>
              <a:gd name="connsiteY113" fmla="*/ 3140200 h 3628268"/>
              <a:gd name="connsiteX114" fmla="*/ 3741058 w 6374295"/>
              <a:gd name="connsiteY114" fmla="*/ 3172430 h 3628268"/>
              <a:gd name="connsiteX115" fmla="*/ 3717909 w 6374295"/>
              <a:gd name="connsiteY115" fmla="*/ 3195453 h 3628268"/>
              <a:gd name="connsiteX116" fmla="*/ 3625312 w 6374295"/>
              <a:gd name="connsiteY116" fmla="*/ 3278332 h 3628268"/>
              <a:gd name="connsiteX117" fmla="*/ 3602162 w 6374295"/>
              <a:gd name="connsiteY117" fmla="*/ 3269124 h 3628268"/>
              <a:gd name="connsiteX118" fmla="*/ 3590588 w 6374295"/>
              <a:gd name="connsiteY118" fmla="*/ 3236893 h 3628268"/>
              <a:gd name="connsiteX119" fmla="*/ 3579013 w 6374295"/>
              <a:gd name="connsiteY119" fmla="*/ 3172430 h 3628268"/>
              <a:gd name="connsiteX120" fmla="*/ 3555864 w 6374295"/>
              <a:gd name="connsiteY120" fmla="*/ 3066529 h 3628268"/>
              <a:gd name="connsiteX121" fmla="*/ 3544289 w 6374295"/>
              <a:gd name="connsiteY121" fmla="*/ 3029693 h 3628268"/>
              <a:gd name="connsiteX122" fmla="*/ 3521139 w 6374295"/>
              <a:gd name="connsiteY122" fmla="*/ 3015880 h 3628268"/>
              <a:gd name="connsiteX123" fmla="*/ 3509565 w 6374295"/>
              <a:gd name="connsiteY123" fmla="*/ 3029693 h 3628268"/>
              <a:gd name="connsiteX124" fmla="*/ 3497990 w 6374295"/>
              <a:gd name="connsiteY124" fmla="*/ 3048111 h 3628268"/>
              <a:gd name="connsiteX125" fmla="*/ 3474841 w 6374295"/>
              <a:gd name="connsiteY125" fmla="*/ 3071133 h 3628268"/>
              <a:gd name="connsiteX126" fmla="*/ 3451691 w 6374295"/>
              <a:gd name="connsiteY126" fmla="*/ 3103364 h 3628268"/>
              <a:gd name="connsiteX127" fmla="*/ 3428542 w 6374295"/>
              <a:gd name="connsiteY127" fmla="*/ 3121782 h 3628268"/>
              <a:gd name="connsiteX128" fmla="*/ 3393818 w 6374295"/>
              <a:gd name="connsiteY128" fmla="*/ 3190848 h 3628268"/>
              <a:gd name="connsiteX129" fmla="*/ 3359094 w 6374295"/>
              <a:gd name="connsiteY129" fmla="*/ 2933001 h 3628268"/>
              <a:gd name="connsiteX130" fmla="*/ 3347519 w 6374295"/>
              <a:gd name="connsiteY130" fmla="*/ 2965232 h 3628268"/>
              <a:gd name="connsiteX131" fmla="*/ 3324370 w 6374295"/>
              <a:gd name="connsiteY131" fmla="*/ 3011276 h 3628268"/>
              <a:gd name="connsiteX132" fmla="*/ 3312795 w 6374295"/>
              <a:gd name="connsiteY132" fmla="*/ 3061925 h 3628268"/>
              <a:gd name="connsiteX133" fmla="*/ 3289646 w 6374295"/>
              <a:gd name="connsiteY133" fmla="*/ 3098760 h 3628268"/>
              <a:gd name="connsiteX134" fmla="*/ 3266496 w 6374295"/>
              <a:gd name="connsiteY134" fmla="*/ 3172430 h 3628268"/>
              <a:gd name="connsiteX135" fmla="*/ 3254922 w 6374295"/>
              <a:gd name="connsiteY135" fmla="*/ 3213870 h 3628268"/>
              <a:gd name="connsiteX136" fmla="*/ 3220198 w 6374295"/>
              <a:gd name="connsiteY136" fmla="*/ 3287541 h 3628268"/>
              <a:gd name="connsiteX137" fmla="*/ 3185474 w 6374295"/>
              <a:gd name="connsiteY137" fmla="*/ 3352003 h 3628268"/>
              <a:gd name="connsiteX138" fmla="*/ 3162324 w 6374295"/>
              <a:gd name="connsiteY138" fmla="*/ 3379630 h 3628268"/>
              <a:gd name="connsiteX139" fmla="*/ 3127600 w 6374295"/>
              <a:gd name="connsiteY139" fmla="*/ 3384234 h 3628268"/>
              <a:gd name="connsiteX140" fmla="*/ 3069727 w 6374295"/>
              <a:gd name="connsiteY140" fmla="*/ 3352003 h 3628268"/>
              <a:gd name="connsiteX141" fmla="*/ 3046577 w 6374295"/>
              <a:gd name="connsiteY141" fmla="*/ 3342794 h 3628268"/>
              <a:gd name="connsiteX142" fmla="*/ 2977129 w 6374295"/>
              <a:gd name="connsiteY142" fmla="*/ 3301354 h 3628268"/>
              <a:gd name="connsiteX143" fmla="*/ 2942405 w 6374295"/>
              <a:gd name="connsiteY143" fmla="*/ 3292146 h 3628268"/>
              <a:gd name="connsiteX144" fmla="*/ 2872957 w 6374295"/>
              <a:gd name="connsiteY144" fmla="*/ 3269124 h 3628268"/>
              <a:gd name="connsiteX145" fmla="*/ 2757210 w 6374295"/>
              <a:gd name="connsiteY145" fmla="*/ 3213870 h 3628268"/>
              <a:gd name="connsiteX146" fmla="*/ 2722486 w 6374295"/>
              <a:gd name="connsiteY146" fmla="*/ 3186244 h 3628268"/>
              <a:gd name="connsiteX147" fmla="*/ 2701985 w 6374295"/>
              <a:gd name="connsiteY147" fmla="*/ 3171337 h 3628268"/>
              <a:gd name="connsiteX148" fmla="*/ 2699337 w 6374295"/>
              <a:gd name="connsiteY148" fmla="*/ 3140200 h 3628268"/>
              <a:gd name="connsiteX149" fmla="*/ 2664613 w 6374295"/>
              <a:gd name="connsiteY149" fmla="*/ 3126386 h 3628268"/>
              <a:gd name="connsiteX150" fmla="*/ 2654866 w 6374295"/>
              <a:gd name="connsiteY150" fmla="*/ 3130264 h 3628268"/>
              <a:gd name="connsiteX151" fmla="*/ 2641464 w 6374295"/>
              <a:gd name="connsiteY151" fmla="*/ 3117178 h 3628268"/>
              <a:gd name="connsiteX152" fmla="*/ 2618314 w 6374295"/>
              <a:gd name="connsiteY152" fmla="*/ 3098760 h 3628268"/>
              <a:gd name="connsiteX153" fmla="*/ 2560441 w 6374295"/>
              <a:gd name="connsiteY153" fmla="*/ 3020485 h 3628268"/>
              <a:gd name="connsiteX154" fmla="*/ 2537291 w 6374295"/>
              <a:gd name="connsiteY154" fmla="*/ 3172430 h 3628268"/>
              <a:gd name="connsiteX155" fmla="*/ 2535468 w 6374295"/>
              <a:gd name="connsiteY155" fmla="*/ 3197822 h 3628268"/>
              <a:gd name="connsiteX156" fmla="*/ 2529243 w 6374295"/>
              <a:gd name="connsiteY156" fmla="*/ 3201768 h 3628268"/>
              <a:gd name="connsiteX157" fmla="*/ 2502567 w 6374295"/>
              <a:gd name="connsiteY157" fmla="*/ 3218475 h 3628268"/>
              <a:gd name="connsiteX158" fmla="*/ 2444694 w 6374295"/>
              <a:gd name="connsiteY158" fmla="*/ 3250706 h 3628268"/>
              <a:gd name="connsiteX159" fmla="*/ 2352096 w 6374295"/>
              <a:gd name="connsiteY159" fmla="*/ 3310563 h 3628268"/>
              <a:gd name="connsiteX160" fmla="*/ 2330125 w 6374295"/>
              <a:gd name="connsiteY160" fmla="*/ 3322787 h 3628268"/>
              <a:gd name="connsiteX161" fmla="*/ 2306698 w 6374295"/>
              <a:gd name="connsiteY161" fmla="*/ 3335683 h 3628268"/>
              <a:gd name="connsiteX162" fmla="*/ 2317372 w 6374295"/>
              <a:gd name="connsiteY162" fmla="*/ 3305959 h 3628268"/>
              <a:gd name="connsiteX163" fmla="*/ 2340522 w 6374295"/>
              <a:gd name="connsiteY163" fmla="*/ 3121782 h 3628268"/>
              <a:gd name="connsiteX164" fmla="*/ 2328947 w 6374295"/>
              <a:gd name="connsiteY164" fmla="*/ 3071133 h 3628268"/>
              <a:gd name="connsiteX165" fmla="*/ 2317372 w 6374295"/>
              <a:gd name="connsiteY165" fmla="*/ 3029693 h 3628268"/>
              <a:gd name="connsiteX166" fmla="*/ 2271074 w 6374295"/>
              <a:gd name="connsiteY166" fmla="*/ 3006672 h 3628268"/>
              <a:gd name="connsiteX167" fmla="*/ 2247924 w 6374295"/>
              <a:gd name="connsiteY167" fmla="*/ 3020485 h 3628268"/>
              <a:gd name="connsiteX168" fmla="*/ 2213200 w 6374295"/>
              <a:gd name="connsiteY168" fmla="*/ 3038902 h 3628268"/>
              <a:gd name="connsiteX169" fmla="*/ 2190051 w 6374295"/>
              <a:gd name="connsiteY169" fmla="*/ 3075738 h 3628268"/>
              <a:gd name="connsiteX170" fmla="*/ 2132177 w 6374295"/>
              <a:gd name="connsiteY170" fmla="*/ 3144804 h 3628268"/>
              <a:gd name="connsiteX171" fmla="*/ 2062729 w 6374295"/>
              <a:gd name="connsiteY171" fmla="*/ 3255310 h 3628268"/>
              <a:gd name="connsiteX172" fmla="*/ 2039580 w 6374295"/>
              <a:gd name="connsiteY172" fmla="*/ 3305959 h 3628268"/>
              <a:gd name="connsiteX173" fmla="*/ 2016431 w 6374295"/>
              <a:gd name="connsiteY173" fmla="*/ 3338190 h 3628268"/>
              <a:gd name="connsiteX174" fmla="*/ 2004856 w 6374295"/>
              <a:gd name="connsiteY174" fmla="*/ 3361212 h 3628268"/>
              <a:gd name="connsiteX175" fmla="*/ 1981707 w 6374295"/>
              <a:gd name="connsiteY175" fmla="*/ 3296750 h 3628268"/>
              <a:gd name="connsiteX176" fmla="*/ 1958557 w 6374295"/>
              <a:gd name="connsiteY176" fmla="*/ 3241497 h 3628268"/>
              <a:gd name="connsiteX177" fmla="*/ 1946982 w 6374295"/>
              <a:gd name="connsiteY177" fmla="*/ 3204662 h 3628268"/>
              <a:gd name="connsiteX178" fmla="*/ 1865960 w 6374295"/>
              <a:gd name="connsiteY178" fmla="*/ 3057320 h 3628268"/>
              <a:gd name="connsiteX179" fmla="*/ 1773362 w 6374295"/>
              <a:gd name="connsiteY179" fmla="*/ 2974441 h 3628268"/>
              <a:gd name="connsiteX180" fmla="*/ 1657615 w 6374295"/>
              <a:gd name="connsiteY180" fmla="*/ 2969836 h 3628268"/>
              <a:gd name="connsiteX181" fmla="*/ 1565018 w 6374295"/>
              <a:gd name="connsiteY181" fmla="*/ 3015880 h 3628268"/>
              <a:gd name="connsiteX182" fmla="*/ 1541869 w 6374295"/>
              <a:gd name="connsiteY182" fmla="*/ 3029693 h 3628268"/>
              <a:gd name="connsiteX183" fmla="*/ 1472420 w 6374295"/>
              <a:gd name="connsiteY183" fmla="*/ 3103364 h 3628268"/>
              <a:gd name="connsiteX184" fmla="*/ 1437696 w 6374295"/>
              <a:gd name="connsiteY184" fmla="*/ 3126386 h 3628268"/>
              <a:gd name="connsiteX185" fmla="*/ 1402972 w 6374295"/>
              <a:gd name="connsiteY185" fmla="*/ 3200057 h 3628268"/>
              <a:gd name="connsiteX186" fmla="*/ 1356674 w 6374295"/>
              <a:gd name="connsiteY186" fmla="*/ 3264519 h 3628268"/>
              <a:gd name="connsiteX187" fmla="*/ 1321950 w 6374295"/>
              <a:gd name="connsiteY187" fmla="*/ 3301354 h 3628268"/>
              <a:gd name="connsiteX188" fmla="*/ 1298800 w 6374295"/>
              <a:gd name="connsiteY188" fmla="*/ 3264519 h 3628268"/>
              <a:gd name="connsiteX189" fmla="*/ 1275651 w 6374295"/>
              <a:gd name="connsiteY189" fmla="*/ 3232288 h 3628268"/>
              <a:gd name="connsiteX190" fmla="*/ 1252501 w 6374295"/>
              <a:gd name="connsiteY190" fmla="*/ 3190848 h 3628268"/>
              <a:gd name="connsiteX191" fmla="*/ 1229352 w 6374295"/>
              <a:gd name="connsiteY191" fmla="*/ 3167826 h 3628268"/>
              <a:gd name="connsiteX192" fmla="*/ 1217777 w 6374295"/>
              <a:gd name="connsiteY192" fmla="*/ 3130991 h 3628268"/>
              <a:gd name="connsiteX193" fmla="*/ 1183053 w 6374295"/>
              <a:gd name="connsiteY193" fmla="*/ 3075738 h 3628268"/>
              <a:gd name="connsiteX194" fmla="*/ 997858 w 6374295"/>
              <a:gd name="connsiteY194" fmla="*/ 2886956 h 3628268"/>
              <a:gd name="connsiteX195" fmla="*/ 939985 w 6374295"/>
              <a:gd name="connsiteY195" fmla="*/ 2877748 h 3628268"/>
              <a:gd name="connsiteX196" fmla="*/ 928410 w 6374295"/>
              <a:gd name="connsiteY196" fmla="*/ 2905374 h 3628268"/>
              <a:gd name="connsiteX197" fmla="*/ 916836 w 6374295"/>
              <a:gd name="connsiteY197" fmla="*/ 3071133 h 3628268"/>
              <a:gd name="connsiteX198" fmla="*/ 905261 w 6374295"/>
              <a:gd name="connsiteY198" fmla="*/ 3015880 h 3628268"/>
              <a:gd name="connsiteX199" fmla="*/ 882112 w 6374295"/>
              <a:gd name="connsiteY199" fmla="*/ 2873143 h 3628268"/>
              <a:gd name="connsiteX200" fmla="*/ 870537 w 6374295"/>
              <a:gd name="connsiteY200" fmla="*/ 2840912 h 3628268"/>
              <a:gd name="connsiteX201" fmla="*/ 847388 w 6374295"/>
              <a:gd name="connsiteY201" fmla="*/ 2933001 h 3628268"/>
              <a:gd name="connsiteX202" fmla="*/ 835813 w 6374295"/>
              <a:gd name="connsiteY202" fmla="*/ 3061925 h 3628268"/>
              <a:gd name="connsiteX203" fmla="*/ 812664 w 6374295"/>
              <a:gd name="connsiteY203" fmla="*/ 3250706 h 3628268"/>
              <a:gd name="connsiteX204" fmla="*/ 777939 w 6374295"/>
              <a:gd name="connsiteY204" fmla="*/ 2960627 h 3628268"/>
              <a:gd name="connsiteX205" fmla="*/ 766365 w 6374295"/>
              <a:gd name="connsiteY205" fmla="*/ 2905374 h 3628268"/>
              <a:gd name="connsiteX206" fmla="*/ 720066 w 6374295"/>
              <a:gd name="connsiteY206" fmla="*/ 2937605 h 3628268"/>
              <a:gd name="connsiteX207" fmla="*/ 708491 w 6374295"/>
              <a:gd name="connsiteY207" fmla="*/ 2965232 h 3628268"/>
              <a:gd name="connsiteX208" fmla="*/ 673767 w 6374295"/>
              <a:gd name="connsiteY208" fmla="*/ 3006672 h 3628268"/>
              <a:gd name="connsiteX209" fmla="*/ 662193 w 6374295"/>
              <a:gd name="connsiteY209" fmla="*/ 3029693 h 3628268"/>
              <a:gd name="connsiteX210" fmla="*/ 627469 w 6374295"/>
              <a:gd name="connsiteY210" fmla="*/ 3066529 h 3628268"/>
              <a:gd name="connsiteX211" fmla="*/ 581170 w 6374295"/>
              <a:gd name="connsiteY211" fmla="*/ 3149409 h 3628268"/>
              <a:gd name="connsiteX212" fmla="*/ 476998 w 6374295"/>
              <a:gd name="connsiteY212" fmla="*/ 3296750 h 3628268"/>
              <a:gd name="connsiteX213" fmla="*/ 384400 w 6374295"/>
              <a:gd name="connsiteY213" fmla="*/ 3476322 h 3628268"/>
              <a:gd name="connsiteX214" fmla="*/ 314952 w 6374295"/>
              <a:gd name="connsiteY214" fmla="*/ 3628268 h 3628268"/>
              <a:gd name="connsiteX215" fmla="*/ 291803 w 6374295"/>
              <a:gd name="connsiteY215" fmla="*/ 3586829 h 3628268"/>
              <a:gd name="connsiteX216" fmla="*/ 257079 w 6374295"/>
              <a:gd name="connsiteY216" fmla="*/ 3485531 h 3628268"/>
              <a:gd name="connsiteX217" fmla="*/ 210780 w 6374295"/>
              <a:gd name="connsiteY217" fmla="*/ 3328981 h 3628268"/>
              <a:gd name="connsiteX218" fmla="*/ 199205 w 6374295"/>
              <a:gd name="connsiteY218" fmla="*/ 3292146 h 3628268"/>
              <a:gd name="connsiteX219" fmla="*/ 194143 w 6374295"/>
              <a:gd name="connsiteY219" fmla="*/ 3227698 h 3628268"/>
              <a:gd name="connsiteX220" fmla="*/ 210780 w 6374295"/>
              <a:gd name="connsiteY220" fmla="*/ 3227684 h 3628268"/>
              <a:gd name="connsiteX221" fmla="*/ 187631 w 6374295"/>
              <a:gd name="connsiteY221" fmla="*/ 3144804 h 3628268"/>
              <a:gd name="connsiteX222" fmla="*/ 194143 w 6374295"/>
              <a:gd name="connsiteY222" fmla="*/ 3227698 h 3628268"/>
              <a:gd name="connsiteX223" fmla="*/ 175159 w 6374295"/>
              <a:gd name="connsiteY223" fmla="*/ 3227714 h 3628268"/>
              <a:gd name="connsiteX224" fmla="*/ 141332 w 6374295"/>
              <a:gd name="connsiteY224" fmla="*/ 3232288 h 3628268"/>
              <a:gd name="connsiteX225" fmla="*/ 106608 w 6374295"/>
              <a:gd name="connsiteY225" fmla="*/ 3246101 h 3628268"/>
              <a:gd name="connsiteX226" fmla="*/ 60309 w 6374295"/>
              <a:gd name="connsiteY226" fmla="*/ 3259915 h 3628268"/>
              <a:gd name="connsiteX227" fmla="*/ 25585 w 6374295"/>
              <a:gd name="connsiteY227" fmla="*/ 3278332 h 3628268"/>
              <a:gd name="connsiteX228" fmla="*/ 2267 w 6374295"/>
              <a:gd name="connsiteY228" fmla="*/ 3292703 h 3628268"/>
              <a:gd name="connsiteX229" fmla="*/ 0 w 6374295"/>
              <a:gd name="connsiteY229" fmla="*/ 3294448 h 362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374295" h="3628268">
                <a:moveTo>
                  <a:pt x="4343356" y="3353724"/>
                </a:moveTo>
                <a:lnTo>
                  <a:pt x="4343448" y="3355989"/>
                </a:lnTo>
                <a:cubicBezTo>
                  <a:pt x="4343582" y="3367695"/>
                  <a:pt x="4342854" y="3368664"/>
                  <a:pt x="4342942" y="3361191"/>
                </a:cubicBezTo>
                <a:close/>
                <a:moveTo>
                  <a:pt x="2306698" y="3335683"/>
                </a:moveTo>
                <a:lnTo>
                  <a:pt x="2305798" y="3338190"/>
                </a:lnTo>
                <a:cubicBezTo>
                  <a:pt x="2300759" y="3346208"/>
                  <a:pt x="2290365" y="3353538"/>
                  <a:pt x="2282648" y="3361212"/>
                </a:cubicBezTo>
                <a:cubicBezTo>
                  <a:pt x="2278790" y="3370420"/>
                  <a:pt x="2287668" y="3382237"/>
                  <a:pt x="2271074" y="3388838"/>
                </a:cubicBezTo>
                <a:cubicBezTo>
                  <a:pt x="2259826" y="3393313"/>
                  <a:pt x="2256379" y="3376626"/>
                  <a:pt x="2259499" y="3370421"/>
                </a:cubicBezTo>
                <a:cubicBezTo>
                  <a:pt x="2263941" y="3361587"/>
                  <a:pt x="2281904" y="3349796"/>
                  <a:pt x="2301350" y="3338627"/>
                </a:cubicBezTo>
                <a:close/>
                <a:moveTo>
                  <a:pt x="2654866" y="3130264"/>
                </a:moveTo>
                <a:lnTo>
                  <a:pt x="2664307" y="3139482"/>
                </a:lnTo>
                <a:cubicBezTo>
                  <a:pt x="2696242" y="3171776"/>
                  <a:pt x="2654345" y="3137386"/>
                  <a:pt x="2694720" y="3166054"/>
                </a:cubicBezTo>
                <a:lnTo>
                  <a:pt x="2701985" y="3171337"/>
                </a:lnTo>
                <a:lnTo>
                  <a:pt x="2702904" y="3182137"/>
                </a:lnTo>
                <a:cubicBezTo>
                  <a:pt x="2708900" y="3261899"/>
                  <a:pt x="2697817" y="3224893"/>
                  <a:pt x="2653038" y="3278332"/>
                </a:cubicBezTo>
                <a:cubicBezTo>
                  <a:pt x="2620353" y="3317338"/>
                  <a:pt x="2652291" y="3301652"/>
                  <a:pt x="2606739" y="3319772"/>
                </a:cubicBezTo>
                <a:cubicBezTo>
                  <a:pt x="2595164" y="3328981"/>
                  <a:pt x="2588859" y="3339581"/>
                  <a:pt x="2572015" y="3347399"/>
                </a:cubicBezTo>
                <a:cubicBezTo>
                  <a:pt x="2564075" y="3351084"/>
                  <a:pt x="2547052" y="3354915"/>
                  <a:pt x="2537291" y="3352003"/>
                </a:cubicBezTo>
                <a:cubicBezTo>
                  <a:pt x="2524565" y="3348206"/>
                  <a:pt x="2529575" y="3339725"/>
                  <a:pt x="2525717" y="3333585"/>
                </a:cubicBezTo>
                <a:lnTo>
                  <a:pt x="2535468" y="3197822"/>
                </a:lnTo>
                <a:lnTo>
                  <a:pt x="2564666" y="3179314"/>
                </a:lnTo>
                <a:cubicBezTo>
                  <a:pt x="2590070" y="3163453"/>
                  <a:pt x="2617924" y="3146832"/>
                  <a:pt x="2641464" y="3135595"/>
                </a:cubicBezTo>
                <a:close/>
                <a:moveTo>
                  <a:pt x="0" y="0"/>
                </a:moveTo>
                <a:lnTo>
                  <a:pt x="6374295" y="0"/>
                </a:lnTo>
                <a:lnTo>
                  <a:pt x="6374295" y="3045135"/>
                </a:lnTo>
                <a:lnTo>
                  <a:pt x="6372511" y="3044218"/>
                </a:lnTo>
                <a:cubicBezTo>
                  <a:pt x="6371178" y="3040912"/>
                  <a:pt x="6370441" y="3036600"/>
                  <a:pt x="6368512" y="3034298"/>
                </a:cubicBezTo>
                <a:cubicBezTo>
                  <a:pt x="6368512" y="3034298"/>
                  <a:pt x="6354719" y="3059036"/>
                  <a:pt x="6345362" y="3071133"/>
                </a:cubicBezTo>
                <a:cubicBezTo>
                  <a:pt x="6329181" y="3092053"/>
                  <a:pt x="6325614" y="3092126"/>
                  <a:pt x="6299064" y="3107969"/>
                </a:cubicBezTo>
                <a:cubicBezTo>
                  <a:pt x="6255729" y="3133827"/>
                  <a:pt x="6245049" y="3166292"/>
                  <a:pt x="6218041" y="3195453"/>
                </a:cubicBezTo>
                <a:cubicBezTo>
                  <a:pt x="6196493" y="3218719"/>
                  <a:pt x="6172567" y="3241631"/>
                  <a:pt x="6148593" y="3264519"/>
                </a:cubicBezTo>
                <a:cubicBezTo>
                  <a:pt x="6133978" y="3278472"/>
                  <a:pt x="6119288" y="3292439"/>
                  <a:pt x="6102294" y="3305959"/>
                </a:cubicBezTo>
                <a:cubicBezTo>
                  <a:pt x="6092233" y="3313963"/>
                  <a:pt x="6069438" y="3337900"/>
                  <a:pt x="6067570" y="3328981"/>
                </a:cubicBezTo>
                <a:cubicBezTo>
                  <a:pt x="5997960" y="2996695"/>
                  <a:pt x="6186147" y="3114264"/>
                  <a:pt x="6021271" y="3015880"/>
                </a:cubicBezTo>
                <a:cubicBezTo>
                  <a:pt x="5971627" y="3045504"/>
                  <a:pt x="6013580" y="3018414"/>
                  <a:pt x="5951823" y="3075738"/>
                </a:cubicBezTo>
                <a:cubicBezTo>
                  <a:pt x="5898434" y="3125293"/>
                  <a:pt x="5957468" y="3048339"/>
                  <a:pt x="5893950" y="3149409"/>
                </a:cubicBezTo>
                <a:cubicBezTo>
                  <a:pt x="5873236" y="3182368"/>
                  <a:pt x="5839935" y="3213870"/>
                  <a:pt x="5812927" y="3246101"/>
                </a:cubicBezTo>
                <a:cubicBezTo>
                  <a:pt x="5777713" y="3288125"/>
                  <a:pt x="5815707" y="3404195"/>
                  <a:pt x="5731904" y="3375025"/>
                </a:cubicBezTo>
                <a:cubicBezTo>
                  <a:pt x="5630236" y="3339637"/>
                  <a:pt x="5724187" y="3267589"/>
                  <a:pt x="5720329" y="3213870"/>
                </a:cubicBezTo>
                <a:cubicBezTo>
                  <a:pt x="5720329" y="3213870"/>
                  <a:pt x="5707390" y="3143169"/>
                  <a:pt x="5697180" y="3107969"/>
                </a:cubicBezTo>
                <a:cubicBezTo>
                  <a:pt x="5693837" y="3096443"/>
                  <a:pt x="5677971" y="3089600"/>
                  <a:pt x="5662456" y="3080342"/>
                </a:cubicBezTo>
                <a:cubicBezTo>
                  <a:pt x="5654740" y="3086482"/>
                  <a:pt x="5647868" y="3092800"/>
                  <a:pt x="5639307" y="3098760"/>
                </a:cubicBezTo>
                <a:cubicBezTo>
                  <a:pt x="5632405" y="3103564"/>
                  <a:pt x="5621042" y="3107392"/>
                  <a:pt x="5616157" y="3112573"/>
                </a:cubicBezTo>
                <a:cubicBezTo>
                  <a:pt x="5609249" y="3119901"/>
                  <a:pt x="5608440" y="3127921"/>
                  <a:pt x="5604582" y="3135595"/>
                </a:cubicBezTo>
                <a:cubicBezTo>
                  <a:pt x="5595011" y="3154632"/>
                  <a:pt x="5571691" y="3172181"/>
                  <a:pt x="5558284" y="3190848"/>
                </a:cubicBezTo>
                <a:cubicBezTo>
                  <a:pt x="5548512" y="3204454"/>
                  <a:pt x="5544299" y="3218616"/>
                  <a:pt x="5535134" y="3232288"/>
                </a:cubicBezTo>
                <a:cubicBezTo>
                  <a:pt x="5528847" y="3241667"/>
                  <a:pt x="5518688" y="3250581"/>
                  <a:pt x="5511985" y="3259915"/>
                </a:cubicBezTo>
                <a:cubicBezTo>
                  <a:pt x="5503245" y="3272084"/>
                  <a:pt x="5492483" y="3309323"/>
                  <a:pt x="5488836" y="3296750"/>
                </a:cubicBezTo>
                <a:cubicBezTo>
                  <a:pt x="5437633" y="3120223"/>
                  <a:pt x="5573326" y="3178416"/>
                  <a:pt x="5454112" y="3130991"/>
                </a:cubicBezTo>
                <a:cubicBezTo>
                  <a:pt x="5446794" y="3142635"/>
                  <a:pt x="5442033" y="3152212"/>
                  <a:pt x="5430962" y="3163222"/>
                </a:cubicBezTo>
                <a:cubicBezTo>
                  <a:pt x="5420049" y="3174075"/>
                  <a:pt x="5404529" y="3184239"/>
                  <a:pt x="5396238" y="3195453"/>
                </a:cubicBezTo>
                <a:cubicBezTo>
                  <a:pt x="5385136" y="3210469"/>
                  <a:pt x="5382632" y="3226312"/>
                  <a:pt x="5373089" y="3241497"/>
                </a:cubicBezTo>
                <a:cubicBezTo>
                  <a:pt x="5363320" y="3257042"/>
                  <a:pt x="5347695" y="3271953"/>
                  <a:pt x="5338365" y="3287541"/>
                </a:cubicBezTo>
                <a:cubicBezTo>
                  <a:pt x="5328374" y="3304234"/>
                  <a:pt x="5325095" y="3321486"/>
                  <a:pt x="5315215" y="3338190"/>
                </a:cubicBezTo>
                <a:cubicBezTo>
                  <a:pt x="5309626" y="3347639"/>
                  <a:pt x="5297984" y="3356399"/>
                  <a:pt x="5292066" y="3365816"/>
                </a:cubicBezTo>
                <a:cubicBezTo>
                  <a:pt x="5282523" y="3381001"/>
                  <a:pt x="5280653" y="3396921"/>
                  <a:pt x="5268917" y="3411861"/>
                </a:cubicBezTo>
                <a:cubicBezTo>
                  <a:pt x="5261197" y="3421688"/>
                  <a:pt x="5245768" y="3430278"/>
                  <a:pt x="5234193" y="3439487"/>
                </a:cubicBezTo>
                <a:cubicBezTo>
                  <a:pt x="5224977" y="3424823"/>
                  <a:pt x="5216920" y="3413244"/>
                  <a:pt x="5211043" y="3398047"/>
                </a:cubicBezTo>
                <a:cubicBezTo>
                  <a:pt x="5206313" y="3385817"/>
                  <a:pt x="5203327" y="3373490"/>
                  <a:pt x="5199469" y="3361212"/>
                </a:cubicBezTo>
                <a:cubicBezTo>
                  <a:pt x="5199469" y="3361212"/>
                  <a:pt x="5173134" y="3324648"/>
                  <a:pt x="5164745" y="3305959"/>
                </a:cubicBezTo>
                <a:cubicBezTo>
                  <a:pt x="5153809" y="3281596"/>
                  <a:pt x="5149312" y="3256845"/>
                  <a:pt x="5141595" y="3232288"/>
                </a:cubicBezTo>
                <a:cubicBezTo>
                  <a:pt x="5133879" y="3221544"/>
                  <a:pt x="5123471" y="3211050"/>
                  <a:pt x="5118446" y="3200057"/>
                </a:cubicBezTo>
                <a:cubicBezTo>
                  <a:pt x="5064722" y="3082516"/>
                  <a:pt x="5124258" y="3171315"/>
                  <a:pt x="5072147" y="3098760"/>
                </a:cubicBezTo>
                <a:cubicBezTo>
                  <a:pt x="5064431" y="3103364"/>
                  <a:pt x="5055219" y="3107624"/>
                  <a:pt x="5048998" y="3112573"/>
                </a:cubicBezTo>
                <a:cubicBezTo>
                  <a:pt x="5035190" y="3123559"/>
                  <a:pt x="5010804" y="3152475"/>
                  <a:pt x="5002699" y="3163222"/>
                </a:cubicBezTo>
                <a:cubicBezTo>
                  <a:pt x="4998128" y="3169283"/>
                  <a:pt x="4996155" y="3175636"/>
                  <a:pt x="4991124" y="3181640"/>
                </a:cubicBezTo>
                <a:cubicBezTo>
                  <a:pt x="4984554" y="3189481"/>
                  <a:pt x="4975691" y="3196988"/>
                  <a:pt x="4967975" y="3204662"/>
                </a:cubicBezTo>
                <a:cubicBezTo>
                  <a:pt x="4909669" y="3135082"/>
                  <a:pt x="4988508" y="3233612"/>
                  <a:pt x="4944826" y="3025089"/>
                </a:cubicBezTo>
                <a:cubicBezTo>
                  <a:pt x="4940968" y="3006671"/>
                  <a:pt x="4935979" y="3061893"/>
                  <a:pt x="4933251" y="3080342"/>
                </a:cubicBezTo>
                <a:cubicBezTo>
                  <a:pt x="4928261" y="3114085"/>
                  <a:pt x="4925534" y="3147874"/>
                  <a:pt x="4921676" y="3181640"/>
                </a:cubicBezTo>
                <a:cubicBezTo>
                  <a:pt x="4874653" y="3321934"/>
                  <a:pt x="4922562" y="3190385"/>
                  <a:pt x="4875377" y="3296750"/>
                </a:cubicBezTo>
                <a:cubicBezTo>
                  <a:pt x="4858511" y="3334770"/>
                  <a:pt x="4884594" y="3320711"/>
                  <a:pt x="4840653" y="3338190"/>
                </a:cubicBezTo>
                <a:cubicBezTo>
                  <a:pt x="4829078" y="3336655"/>
                  <a:pt x="4813021" y="3337535"/>
                  <a:pt x="4805929" y="3333585"/>
                </a:cubicBezTo>
                <a:cubicBezTo>
                  <a:pt x="4797729" y="3329018"/>
                  <a:pt x="4775673" y="3296429"/>
                  <a:pt x="4771205" y="3287541"/>
                </a:cubicBezTo>
                <a:cubicBezTo>
                  <a:pt x="4766603" y="3278386"/>
                  <a:pt x="4764234" y="3269069"/>
                  <a:pt x="4759631" y="3259915"/>
                </a:cubicBezTo>
                <a:cubicBezTo>
                  <a:pt x="4756511" y="3253709"/>
                  <a:pt x="4751176" y="3247702"/>
                  <a:pt x="4748056" y="3241497"/>
                </a:cubicBezTo>
                <a:cubicBezTo>
                  <a:pt x="4743453" y="3232343"/>
                  <a:pt x="4741084" y="3223025"/>
                  <a:pt x="4736481" y="3213870"/>
                </a:cubicBezTo>
                <a:cubicBezTo>
                  <a:pt x="4729505" y="3199995"/>
                  <a:pt x="4721048" y="3186244"/>
                  <a:pt x="4713332" y="3172430"/>
                </a:cubicBezTo>
                <a:cubicBezTo>
                  <a:pt x="4671003" y="3096655"/>
                  <a:pt x="4732291" y="3124720"/>
                  <a:pt x="4667033" y="3098760"/>
                </a:cubicBezTo>
                <a:cubicBezTo>
                  <a:pt x="4622548" y="3125305"/>
                  <a:pt x="4661061" y="3099699"/>
                  <a:pt x="4632309" y="3126386"/>
                </a:cubicBezTo>
                <a:cubicBezTo>
                  <a:pt x="4588648" y="3166913"/>
                  <a:pt x="4629079" y="3120710"/>
                  <a:pt x="4586010" y="3167826"/>
                </a:cubicBezTo>
                <a:cubicBezTo>
                  <a:pt x="4577671" y="3176949"/>
                  <a:pt x="4571923" y="3186440"/>
                  <a:pt x="4562861" y="3195453"/>
                </a:cubicBezTo>
                <a:cubicBezTo>
                  <a:pt x="4545066" y="3213150"/>
                  <a:pt x="4520586" y="3225283"/>
                  <a:pt x="4493413" y="3241497"/>
                </a:cubicBezTo>
                <a:cubicBezTo>
                  <a:pt x="4454917" y="3226183"/>
                  <a:pt x="4481228" y="3239395"/>
                  <a:pt x="4458689" y="3218475"/>
                </a:cubicBezTo>
                <a:cubicBezTo>
                  <a:pt x="4437801" y="3199087"/>
                  <a:pt x="4426312" y="3199913"/>
                  <a:pt x="4423965" y="3177035"/>
                </a:cubicBezTo>
                <a:lnTo>
                  <a:pt x="4419471" y="3098371"/>
                </a:lnTo>
                <a:lnTo>
                  <a:pt x="4419625" y="3096465"/>
                </a:lnTo>
                <a:cubicBezTo>
                  <a:pt x="4422036" y="3066539"/>
                  <a:pt x="4423965" y="3036610"/>
                  <a:pt x="4423965" y="3006672"/>
                </a:cubicBezTo>
                <a:cubicBezTo>
                  <a:pt x="4423965" y="2995819"/>
                  <a:pt x="4412390" y="2963588"/>
                  <a:pt x="4412390" y="2974441"/>
                </a:cubicBezTo>
                <a:lnTo>
                  <a:pt x="4419471" y="3098371"/>
                </a:lnTo>
                <a:lnTo>
                  <a:pt x="4412390" y="3186244"/>
                </a:lnTo>
                <a:cubicBezTo>
                  <a:pt x="4384637" y="3219363"/>
                  <a:pt x="4418308" y="3178004"/>
                  <a:pt x="4389241" y="3218475"/>
                </a:cubicBezTo>
                <a:cubicBezTo>
                  <a:pt x="4385889" y="3223141"/>
                  <a:pt x="4380313" y="3227550"/>
                  <a:pt x="4377666" y="3232288"/>
                </a:cubicBezTo>
                <a:cubicBezTo>
                  <a:pt x="4372575" y="3241402"/>
                  <a:pt x="4370694" y="3250760"/>
                  <a:pt x="4366091" y="3259915"/>
                </a:cubicBezTo>
                <a:cubicBezTo>
                  <a:pt x="4362971" y="3266120"/>
                  <a:pt x="4355957" y="3272030"/>
                  <a:pt x="4354517" y="3278332"/>
                </a:cubicBezTo>
                <a:cubicBezTo>
                  <a:pt x="4348203" y="3305963"/>
                  <a:pt x="4345222" y="3328597"/>
                  <a:pt x="4343897" y="3343938"/>
                </a:cubicBezTo>
                <a:lnTo>
                  <a:pt x="4343356" y="3353724"/>
                </a:lnTo>
                <a:lnTo>
                  <a:pt x="4342392" y="3330089"/>
                </a:lnTo>
                <a:cubicBezTo>
                  <a:pt x="4340977" y="3307070"/>
                  <a:pt x="4337862" y="3272166"/>
                  <a:pt x="4331367" y="3223079"/>
                </a:cubicBezTo>
                <a:cubicBezTo>
                  <a:pt x="4329732" y="3210722"/>
                  <a:pt x="4323651" y="3198522"/>
                  <a:pt x="4319793" y="3186244"/>
                </a:cubicBezTo>
                <a:cubicBezTo>
                  <a:pt x="4319793" y="3186244"/>
                  <a:pt x="4286817" y="3204154"/>
                  <a:pt x="4273494" y="3213870"/>
                </a:cubicBezTo>
                <a:cubicBezTo>
                  <a:pt x="4263545" y="3221126"/>
                  <a:pt x="4259637" y="3229500"/>
                  <a:pt x="4250345" y="3236893"/>
                </a:cubicBezTo>
                <a:cubicBezTo>
                  <a:pt x="4245354" y="3240863"/>
                  <a:pt x="4195110" y="3274734"/>
                  <a:pt x="4180896" y="3278332"/>
                </a:cubicBezTo>
                <a:cubicBezTo>
                  <a:pt x="4153085" y="3285373"/>
                  <a:pt x="4119165" y="3287541"/>
                  <a:pt x="4088299" y="3292146"/>
                </a:cubicBezTo>
                <a:cubicBezTo>
                  <a:pt x="4078963" y="3284718"/>
                  <a:pt x="4056981" y="3269399"/>
                  <a:pt x="4053575" y="3259915"/>
                </a:cubicBezTo>
                <a:cubicBezTo>
                  <a:pt x="4047548" y="3243132"/>
                  <a:pt x="4046240" y="3226134"/>
                  <a:pt x="4042000" y="3209266"/>
                </a:cubicBezTo>
                <a:cubicBezTo>
                  <a:pt x="4038524" y="3195437"/>
                  <a:pt x="4035367" y="3181585"/>
                  <a:pt x="4030426" y="3167826"/>
                </a:cubicBezTo>
                <a:cubicBezTo>
                  <a:pt x="4023788" y="3149342"/>
                  <a:pt x="4015433" y="3130961"/>
                  <a:pt x="4007276" y="3112573"/>
                </a:cubicBezTo>
                <a:cubicBezTo>
                  <a:pt x="4003857" y="3104866"/>
                  <a:pt x="4001487" y="3097031"/>
                  <a:pt x="3995701" y="3089551"/>
                </a:cubicBezTo>
                <a:cubicBezTo>
                  <a:pt x="3986006" y="3077018"/>
                  <a:pt x="3972552" y="3064994"/>
                  <a:pt x="3960977" y="3052716"/>
                </a:cubicBezTo>
                <a:cubicBezTo>
                  <a:pt x="3909292" y="3059569"/>
                  <a:pt x="3914931" y="3056533"/>
                  <a:pt x="3868380" y="3080342"/>
                </a:cubicBezTo>
                <a:cubicBezTo>
                  <a:pt x="3857787" y="3085760"/>
                  <a:pt x="3854802" y="3093049"/>
                  <a:pt x="3845231" y="3098760"/>
                </a:cubicBezTo>
                <a:cubicBezTo>
                  <a:pt x="3839178" y="3102372"/>
                  <a:pt x="3827381" y="3104174"/>
                  <a:pt x="3822081" y="3107969"/>
                </a:cubicBezTo>
                <a:cubicBezTo>
                  <a:pt x="3807811" y="3118187"/>
                  <a:pt x="3800498" y="3129745"/>
                  <a:pt x="3787357" y="3140200"/>
                </a:cubicBezTo>
                <a:cubicBezTo>
                  <a:pt x="3773446" y="3151267"/>
                  <a:pt x="3756491" y="3161687"/>
                  <a:pt x="3741058" y="3172430"/>
                </a:cubicBezTo>
                <a:cubicBezTo>
                  <a:pt x="3730749" y="3179607"/>
                  <a:pt x="3725972" y="3187835"/>
                  <a:pt x="3717909" y="3195453"/>
                </a:cubicBezTo>
                <a:cubicBezTo>
                  <a:pt x="3650140" y="3259480"/>
                  <a:pt x="3672253" y="3240985"/>
                  <a:pt x="3625312" y="3278332"/>
                </a:cubicBezTo>
                <a:cubicBezTo>
                  <a:pt x="3617595" y="3275263"/>
                  <a:pt x="3605613" y="3273242"/>
                  <a:pt x="3602162" y="3269124"/>
                </a:cubicBezTo>
                <a:cubicBezTo>
                  <a:pt x="3593535" y="3258828"/>
                  <a:pt x="3593175" y="3247696"/>
                  <a:pt x="3590588" y="3236893"/>
                </a:cubicBezTo>
                <a:cubicBezTo>
                  <a:pt x="3585454" y="3215448"/>
                  <a:pt x="3582871" y="3193918"/>
                  <a:pt x="3579013" y="3172430"/>
                </a:cubicBezTo>
                <a:cubicBezTo>
                  <a:pt x="3572667" y="3137087"/>
                  <a:pt x="3564444" y="3101798"/>
                  <a:pt x="3555864" y="3066529"/>
                </a:cubicBezTo>
                <a:cubicBezTo>
                  <a:pt x="3552868" y="3054212"/>
                  <a:pt x="3552474" y="3041631"/>
                  <a:pt x="3544289" y="3029693"/>
                </a:cubicBezTo>
                <a:cubicBezTo>
                  <a:pt x="3540629" y="3024355"/>
                  <a:pt x="3528856" y="3020485"/>
                  <a:pt x="3521139" y="3015880"/>
                </a:cubicBezTo>
                <a:cubicBezTo>
                  <a:pt x="3517281" y="3020485"/>
                  <a:pt x="3512917" y="3025027"/>
                  <a:pt x="3509565" y="3029693"/>
                </a:cubicBezTo>
                <a:cubicBezTo>
                  <a:pt x="3505195" y="3035778"/>
                  <a:pt x="3503021" y="3042108"/>
                  <a:pt x="3497990" y="3048111"/>
                </a:cubicBezTo>
                <a:cubicBezTo>
                  <a:pt x="3491420" y="3055952"/>
                  <a:pt x="3481411" y="3063292"/>
                  <a:pt x="3474841" y="3071133"/>
                </a:cubicBezTo>
                <a:cubicBezTo>
                  <a:pt x="3465959" y="3081733"/>
                  <a:pt x="3461290" y="3092864"/>
                  <a:pt x="3451691" y="3103364"/>
                </a:cubicBezTo>
                <a:cubicBezTo>
                  <a:pt x="3445794" y="3109815"/>
                  <a:pt x="3433500" y="3115208"/>
                  <a:pt x="3428542" y="3121782"/>
                </a:cubicBezTo>
                <a:cubicBezTo>
                  <a:pt x="3428026" y="3122466"/>
                  <a:pt x="3396432" y="3202287"/>
                  <a:pt x="3393818" y="3190848"/>
                </a:cubicBezTo>
                <a:cubicBezTo>
                  <a:pt x="3324467" y="2887377"/>
                  <a:pt x="3438108" y="3027294"/>
                  <a:pt x="3359094" y="2933001"/>
                </a:cubicBezTo>
                <a:cubicBezTo>
                  <a:pt x="3355236" y="2943745"/>
                  <a:pt x="3352260" y="2954544"/>
                  <a:pt x="3347519" y="2965232"/>
                </a:cubicBezTo>
                <a:cubicBezTo>
                  <a:pt x="3340681" y="2980645"/>
                  <a:pt x="3329934" y="2995781"/>
                  <a:pt x="3324370" y="3011276"/>
                </a:cubicBezTo>
                <a:cubicBezTo>
                  <a:pt x="3318343" y="3028058"/>
                  <a:pt x="3316653" y="3045041"/>
                  <a:pt x="3312795" y="3061925"/>
                </a:cubicBezTo>
                <a:cubicBezTo>
                  <a:pt x="3305079" y="3074203"/>
                  <a:pt x="3294876" y="3086276"/>
                  <a:pt x="3289646" y="3098760"/>
                </a:cubicBezTo>
                <a:cubicBezTo>
                  <a:pt x="3279418" y="3123171"/>
                  <a:pt x="3273908" y="3147859"/>
                  <a:pt x="3266496" y="3172430"/>
                </a:cubicBezTo>
                <a:cubicBezTo>
                  <a:pt x="3262333" y="3186230"/>
                  <a:pt x="3260442" y="3200146"/>
                  <a:pt x="3254922" y="3213870"/>
                </a:cubicBezTo>
                <a:cubicBezTo>
                  <a:pt x="3244999" y="3238541"/>
                  <a:pt x="3232516" y="3263041"/>
                  <a:pt x="3220198" y="3287541"/>
                </a:cubicBezTo>
                <a:cubicBezTo>
                  <a:pt x="3209364" y="3309090"/>
                  <a:pt x="3198872" y="3330684"/>
                  <a:pt x="3185474" y="3352003"/>
                </a:cubicBezTo>
                <a:cubicBezTo>
                  <a:pt x="3179556" y="3361420"/>
                  <a:pt x="3176507" y="3371731"/>
                  <a:pt x="3162324" y="3379630"/>
                </a:cubicBezTo>
                <a:cubicBezTo>
                  <a:pt x="3155232" y="3383579"/>
                  <a:pt x="3139175" y="3382699"/>
                  <a:pt x="3127600" y="3384234"/>
                </a:cubicBezTo>
                <a:cubicBezTo>
                  <a:pt x="3107555" y="3372273"/>
                  <a:pt x="3093654" y="3363425"/>
                  <a:pt x="3069727" y="3352003"/>
                </a:cubicBezTo>
                <a:cubicBezTo>
                  <a:pt x="3062741" y="3348668"/>
                  <a:pt x="3054294" y="3345864"/>
                  <a:pt x="3046577" y="3342794"/>
                </a:cubicBezTo>
                <a:cubicBezTo>
                  <a:pt x="3017066" y="3331056"/>
                  <a:pt x="3000278" y="3315168"/>
                  <a:pt x="2977129" y="3301354"/>
                </a:cubicBezTo>
                <a:cubicBezTo>
                  <a:pt x="2965554" y="3298285"/>
                  <a:pt x="2953386" y="3295543"/>
                  <a:pt x="2942405" y="3292146"/>
                </a:cubicBezTo>
                <a:cubicBezTo>
                  <a:pt x="2918619" y="3284786"/>
                  <a:pt x="2895479" y="3277088"/>
                  <a:pt x="2872957" y="3269124"/>
                </a:cubicBezTo>
                <a:cubicBezTo>
                  <a:pt x="2830979" y="3254280"/>
                  <a:pt x="2784182" y="3229964"/>
                  <a:pt x="2757210" y="3213870"/>
                </a:cubicBezTo>
                <a:cubicBezTo>
                  <a:pt x="2742853" y="3205304"/>
                  <a:pt x="2734756" y="3195309"/>
                  <a:pt x="2722486" y="3186244"/>
                </a:cubicBezTo>
                <a:lnTo>
                  <a:pt x="2701985" y="3171337"/>
                </a:lnTo>
                <a:lnTo>
                  <a:pt x="2699337" y="3140200"/>
                </a:lnTo>
                <a:cubicBezTo>
                  <a:pt x="2698753" y="3133692"/>
                  <a:pt x="2676188" y="3130991"/>
                  <a:pt x="2664613" y="3126386"/>
                </a:cubicBezTo>
                <a:lnTo>
                  <a:pt x="2654866" y="3130264"/>
                </a:lnTo>
                <a:lnTo>
                  <a:pt x="2641464" y="3117178"/>
                </a:lnTo>
                <a:cubicBezTo>
                  <a:pt x="2634828" y="3110842"/>
                  <a:pt x="2626031" y="3104899"/>
                  <a:pt x="2618314" y="3098760"/>
                </a:cubicBezTo>
                <a:cubicBezTo>
                  <a:pt x="2587738" y="3074434"/>
                  <a:pt x="2587844" y="2995568"/>
                  <a:pt x="2560441" y="3020485"/>
                </a:cubicBezTo>
                <a:cubicBezTo>
                  <a:pt x="2509314" y="3066972"/>
                  <a:pt x="2542913" y="3121738"/>
                  <a:pt x="2537291" y="3172430"/>
                </a:cubicBezTo>
                <a:lnTo>
                  <a:pt x="2535468" y="3197822"/>
                </a:lnTo>
                <a:lnTo>
                  <a:pt x="2529243" y="3201768"/>
                </a:lnTo>
                <a:cubicBezTo>
                  <a:pt x="2518611" y="3208550"/>
                  <a:pt x="2509437" y="3214375"/>
                  <a:pt x="2502567" y="3218475"/>
                </a:cubicBezTo>
                <a:cubicBezTo>
                  <a:pt x="2484157" y="3229460"/>
                  <a:pt x="2463985" y="3239962"/>
                  <a:pt x="2444694" y="3250706"/>
                </a:cubicBezTo>
                <a:cubicBezTo>
                  <a:pt x="2410463" y="3269770"/>
                  <a:pt x="2384192" y="3290920"/>
                  <a:pt x="2352096" y="3310563"/>
                </a:cubicBezTo>
                <a:cubicBezTo>
                  <a:pt x="2346910" y="3313737"/>
                  <a:pt x="2339085" y="3317961"/>
                  <a:pt x="2330125" y="3322787"/>
                </a:cubicBezTo>
                <a:lnTo>
                  <a:pt x="2306698" y="3335683"/>
                </a:lnTo>
                <a:lnTo>
                  <a:pt x="2317372" y="3305959"/>
                </a:lnTo>
                <a:cubicBezTo>
                  <a:pt x="2327215" y="3244615"/>
                  <a:pt x="2332805" y="3183174"/>
                  <a:pt x="2340522" y="3121782"/>
                </a:cubicBezTo>
                <a:cubicBezTo>
                  <a:pt x="2336664" y="3104899"/>
                  <a:pt x="2333188" y="3088002"/>
                  <a:pt x="2328947" y="3071133"/>
                </a:cubicBezTo>
                <a:cubicBezTo>
                  <a:pt x="2325470" y="3057304"/>
                  <a:pt x="2329123" y="3042782"/>
                  <a:pt x="2317372" y="3029693"/>
                </a:cubicBezTo>
                <a:cubicBezTo>
                  <a:pt x="2309063" y="3020439"/>
                  <a:pt x="2286507" y="3014346"/>
                  <a:pt x="2271074" y="3006672"/>
                </a:cubicBezTo>
                <a:cubicBezTo>
                  <a:pt x="2263357" y="3011276"/>
                  <a:pt x="2256010" y="3015982"/>
                  <a:pt x="2247924" y="3020485"/>
                </a:cubicBezTo>
                <a:cubicBezTo>
                  <a:pt x="2236711" y="3026729"/>
                  <a:pt x="2220620" y="3031819"/>
                  <a:pt x="2213200" y="3038902"/>
                </a:cubicBezTo>
                <a:cubicBezTo>
                  <a:pt x="2200963" y="3050585"/>
                  <a:pt x="2200112" y="3063731"/>
                  <a:pt x="2190051" y="3075738"/>
                </a:cubicBezTo>
                <a:cubicBezTo>
                  <a:pt x="2123042" y="3155707"/>
                  <a:pt x="2158247" y="3092952"/>
                  <a:pt x="2132177" y="3144804"/>
                </a:cubicBezTo>
                <a:cubicBezTo>
                  <a:pt x="2113458" y="3182036"/>
                  <a:pt x="2083997" y="3218296"/>
                  <a:pt x="2062729" y="3255310"/>
                </a:cubicBezTo>
                <a:cubicBezTo>
                  <a:pt x="2053117" y="3272039"/>
                  <a:pt x="2048937" y="3289208"/>
                  <a:pt x="2039580" y="3305959"/>
                </a:cubicBezTo>
                <a:cubicBezTo>
                  <a:pt x="2033487" y="3316867"/>
                  <a:pt x="2023243" y="3327350"/>
                  <a:pt x="2016431" y="3338190"/>
                </a:cubicBezTo>
                <a:cubicBezTo>
                  <a:pt x="2011660" y="3345782"/>
                  <a:pt x="2008714" y="3353538"/>
                  <a:pt x="2004856" y="3361212"/>
                </a:cubicBezTo>
                <a:cubicBezTo>
                  <a:pt x="1979557" y="3320958"/>
                  <a:pt x="2005391" y="3365841"/>
                  <a:pt x="1981707" y="3296750"/>
                </a:cubicBezTo>
                <a:cubicBezTo>
                  <a:pt x="1975365" y="3278250"/>
                  <a:pt x="1965520" y="3259962"/>
                  <a:pt x="1958557" y="3241497"/>
                </a:cubicBezTo>
                <a:cubicBezTo>
                  <a:pt x="1953943" y="3229260"/>
                  <a:pt x="1950840" y="3216940"/>
                  <a:pt x="1946982" y="3204662"/>
                </a:cubicBezTo>
                <a:cubicBezTo>
                  <a:pt x="1931306" y="3154774"/>
                  <a:pt x="1897282" y="3106027"/>
                  <a:pt x="1865960" y="3057320"/>
                </a:cubicBezTo>
                <a:cubicBezTo>
                  <a:pt x="1864022" y="3054306"/>
                  <a:pt x="1804188" y="2981448"/>
                  <a:pt x="1773362" y="2974441"/>
                </a:cubicBezTo>
                <a:lnTo>
                  <a:pt x="1657615" y="2969836"/>
                </a:lnTo>
                <a:cubicBezTo>
                  <a:pt x="1614887" y="2990233"/>
                  <a:pt x="1600220" y="2996275"/>
                  <a:pt x="1565018" y="3015880"/>
                </a:cubicBezTo>
                <a:cubicBezTo>
                  <a:pt x="1556932" y="3020383"/>
                  <a:pt x="1548090" y="3024744"/>
                  <a:pt x="1541869" y="3029693"/>
                </a:cubicBezTo>
                <a:cubicBezTo>
                  <a:pt x="1471198" y="3085920"/>
                  <a:pt x="1543255" y="3037616"/>
                  <a:pt x="1472420" y="3103364"/>
                </a:cubicBezTo>
                <a:cubicBezTo>
                  <a:pt x="1463558" y="3111590"/>
                  <a:pt x="1443876" y="3117781"/>
                  <a:pt x="1437696" y="3126386"/>
                </a:cubicBezTo>
                <a:cubicBezTo>
                  <a:pt x="1420441" y="3150410"/>
                  <a:pt x="1414547" y="3175500"/>
                  <a:pt x="1402972" y="3200057"/>
                </a:cubicBezTo>
                <a:cubicBezTo>
                  <a:pt x="1346866" y="3255855"/>
                  <a:pt x="1418136" y="3181391"/>
                  <a:pt x="1356674" y="3264519"/>
                </a:cubicBezTo>
                <a:cubicBezTo>
                  <a:pt x="1347373" y="3277100"/>
                  <a:pt x="1333525" y="3289076"/>
                  <a:pt x="1321950" y="3301354"/>
                </a:cubicBezTo>
                <a:cubicBezTo>
                  <a:pt x="1321950" y="3301354"/>
                  <a:pt x="1306998" y="3276748"/>
                  <a:pt x="1298800" y="3264519"/>
                </a:cubicBezTo>
                <a:cubicBezTo>
                  <a:pt x="1291563" y="3253723"/>
                  <a:pt x="1282463" y="3243128"/>
                  <a:pt x="1275651" y="3232288"/>
                </a:cubicBezTo>
                <a:cubicBezTo>
                  <a:pt x="1267024" y="3218560"/>
                  <a:pt x="1262273" y="3204454"/>
                  <a:pt x="1252501" y="3190848"/>
                </a:cubicBezTo>
                <a:cubicBezTo>
                  <a:pt x="1246793" y="3182901"/>
                  <a:pt x="1234024" y="3175880"/>
                  <a:pt x="1229352" y="3167826"/>
                </a:cubicBezTo>
                <a:cubicBezTo>
                  <a:pt x="1222357" y="3155769"/>
                  <a:pt x="1223877" y="3143124"/>
                  <a:pt x="1217777" y="3130991"/>
                </a:cubicBezTo>
                <a:cubicBezTo>
                  <a:pt x="1208418" y="3112375"/>
                  <a:pt x="1194628" y="3094156"/>
                  <a:pt x="1183053" y="3075738"/>
                </a:cubicBezTo>
                <a:cubicBezTo>
                  <a:pt x="1126543" y="2985819"/>
                  <a:pt x="1080756" y="2952910"/>
                  <a:pt x="997858" y="2886956"/>
                </a:cubicBezTo>
                <a:cubicBezTo>
                  <a:pt x="978567" y="2883887"/>
                  <a:pt x="957272" y="2873163"/>
                  <a:pt x="939985" y="2877748"/>
                </a:cubicBezTo>
                <a:cubicBezTo>
                  <a:pt x="920458" y="2882926"/>
                  <a:pt x="929526" y="2896049"/>
                  <a:pt x="928410" y="2905374"/>
                </a:cubicBezTo>
                <a:cubicBezTo>
                  <a:pt x="921801" y="2960586"/>
                  <a:pt x="920694" y="3015880"/>
                  <a:pt x="916836" y="3071133"/>
                </a:cubicBezTo>
                <a:cubicBezTo>
                  <a:pt x="912978" y="3052715"/>
                  <a:pt x="908458" y="3034318"/>
                  <a:pt x="905261" y="3015880"/>
                </a:cubicBezTo>
                <a:cubicBezTo>
                  <a:pt x="898545" y="2977144"/>
                  <a:pt x="891741" y="2913363"/>
                  <a:pt x="882112" y="2873143"/>
                </a:cubicBezTo>
                <a:cubicBezTo>
                  <a:pt x="879525" y="2862339"/>
                  <a:pt x="874395" y="2851656"/>
                  <a:pt x="870537" y="2840912"/>
                </a:cubicBezTo>
                <a:cubicBezTo>
                  <a:pt x="845038" y="2881486"/>
                  <a:pt x="855766" y="2859678"/>
                  <a:pt x="847388" y="2933001"/>
                </a:cubicBezTo>
                <a:cubicBezTo>
                  <a:pt x="842480" y="2975959"/>
                  <a:pt x="839889" y="3018953"/>
                  <a:pt x="835813" y="3061925"/>
                </a:cubicBezTo>
                <a:cubicBezTo>
                  <a:pt x="823773" y="3188845"/>
                  <a:pt x="828973" y="3146894"/>
                  <a:pt x="812664" y="3250706"/>
                </a:cubicBezTo>
                <a:cubicBezTo>
                  <a:pt x="803656" y="3153955"/>
                  <a:pt x="795282" y="3057215"/>
                  <a:pt x="777939" y="2960627"/>
                </a:cubicBezTo>
                <a:cubicBezTo>
                  <a:pt x="774629" y="2942193"/>
                  <a:pt x="770223" y="2923792"/>
                  <a:pt x="766365" y="2905374"/>
                </a:cubicBezTo>
                <a:cubicBezTo>
                  <a:pt x="750865" y="2914623"/>
                  <a:pt x="728077" y="2926983"/>
                  <a:pt x="720066" y="2937605"/>
                </a:cubicBezTo>
                <a:cubicBezTo>
                  <a:pt x="713322" y="2946547"/>
                  <a:pt x="714538" y="2956211"/>
                  <a:pt x="708491" y="2965232"/>
                </a:cubicBezTo>
                <a:cubicBezTo>
                  <a:pt x="699060" y="2979300"/>
                  <a:pt x="683822" y="2992671"/>
                  <a:pt x="673767" y="3006672"/>
                </a:cubicBezTo>
                <a:cubicBezTo>
                  <a:pt x="668362" y="3014196"/>
                  <a:pt x="667978" y="3022214"/>
                  <a:pt x="662193" y="3029693"/>
                </a:cubicBezTo>
                <a:cubicBezTo>
                  <a:pt x="652499" y="3042227"/>
                  <a:pt x="636039" y="3053867"/>
                  <a:pt x="627469" y="3066529"/>
                </a:cubicBezTo>
                <a:cubicBezTo>
                  <a:pt x="608974" y="3093856"/>
                  <a:pt x="597566" y="3121870"/>
                  <a:pt x="581170" y="3149409"/>
                </a:cubicBezTo>
                <a:cubicBezTo>
                  <a:pt x="524135" y="3245204"/>
                  <a:pt x="540671" y="3220761"/>
                  <a:pt x="476998" y="3296750"/>
                </a:cubicBezTo>
                <a:cubicBezTo>
                  <a:pt x="428425" y="3354718"/>
                  <a:pt x="418320" y="3416727"/>
                  <a:pt x="384400" y="3476322"/>
                </a:cubicBezTo>
                <a:cubicBezTo>
                  <a:pt x="305851" y="3614329"/>
                  <a:pt x="359727" y="3459055"/>
                  <a:pt x="314952" y="3628268"/>
                </a:cubicBezTo>
                <a:cubicBezTo>
                  <a:pt x="295955" y="3605599"/>
                  <a:pt x="305383" y="3619243"/>
                  <a:pt x="291803" y="3586829"/>
                </a:cubicBezTo>
                <a:cubicBezTo>
                  <a:pt x="278017" y="3553922"/>
                  <a:pt x="267574" y="3518932"/>
                  <a:pt x="257079" y="3485531"/>
                </a:cubicBezTo>
                <a:cubicBezTo>
                  <a:pt x="211884" y="3341702"/>
                  <a:pt x="255825" y="3484278"/>
                  <a:pt x="210780" y="3328981"/>
                </a:cubicBezTo>
                <a:cubicBezTo>
                  <a:pt x="207214" y="3316689"/>
                  <a:pt x="200758" y="3304504"/>
                  <a:pt x="199205" y="3292146"/>
                </a:cubicBezTo>
                <a:lnTo>
                  <a:pt x="194143" y="3227698"/>
                </a:lnTo>
                <a:lnTo>
                  <a:pt x="210780" y="3227684"/>
                </a:lnTo>
                <a:lnTo>
                  <a:pt x="187631" y="3144804"/>
                </a:lnTo>
                <a:lnTo>
                  <a:pt x="194143" y="3227698"/>
                </a:lnTo>
                <a:lnTo>
                  <a:pt x="175159" y="3227714"/>
                </a:lnTo>
                <a:cubicBezTo>
                  <a:pt x="163809" y="3228107"/>
                  <a:pt x="152758" y="3229258"/>
                  <a:pt x="141332" y="3232288"/>
                </a:cubicBezTo>
                <a:cubicBezTo>
                  <a:pt x="127712" y="3235900"/>
                  <a:pt x="119036" y="3241864"/>
                  <a:pt x="106608" y="3246101"/>
                </a:cubicBezTo>
                <a:cubicBezTo>
                  <a:pt x="91961" y="3251096"/>
                  <a:pt x="73950" y="3254488"/>
                  <a:pt x="60309" y="3259915"/>
                </a:cubicBezTo>
                <a:cubicBezTo>
                  <a:pt x="46668" y="3265341"/>
                  <a:pt x="36286" y="3271947"/>
                  <a:pt x="25585" y="3278332"/>
                </a:cubicBezTo>
                <a:cubicBezTo>
                  <a:pt x="15079" y="3284601"/>
                  <a:pt x="7744" y="3289069"/>
                  <a:pt x="2267" y="3292703"/>
                </a:cubicBezTo>
                <a:lnTo>
                  <a:pt x="0" y="3294448"/>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2">
            <a:extLst>
              <a:ext uri="{FF2B5EF4-FFF2-40B4-BE49-F238E27FC236}">
                <a16:creationId xmlns:a16="http://schemas.microsoft.com/office/drawing/2014/main" id="{DBDBF7C4-536A-6249-A763-9AB6A0DED342}"/>
              </a:ext>
            </a:extLst>
          </p:cNvPr>
          <p:cNvSpPr>
            <a:spLocks noGrp="1"/>
          </p:cNvSpPr>
          <p:nvPr>
            <p:ph idx="1"/>
          </p:nvPr>
        </p:nvSpPr>
        <p:spPr>
          <a:xfrm>
            <a:off x="766664" y="5201349"/>
            <a:ext cx="7865316" cy="615328"/>
          </a:xfrm>
        </p:spPr>
        <p:txBody>
          <a:bodyPr>
            <a:noAutofit/>
          </a:bodyPr>
          <a:lstStyle/>
          <a:p>
            <a:r>
              <a:rPr lang="en-US" sz="3200" dirty="0">
                <a:latin typeface="+mj-lt"/>
              </a:rPr>
              <a:t>Select precedent: </a:t>
            </a:r>
          </a:p>
          <a:p>
            <a:pPr marL="0" indent="0">
              <a:buNone/>
            </a:pPr>
            <a:r>
              <a:rPr lang="en-US" sz="3200" dirty="0">
                <a:latin typeface="+mj-lt"/>
              </a:rPr>
              <a:t>Congressional Budget Office Analysis. </a:t>
            </a:r>
          </a:p>
        </p:txBody>
      </p:sp>
    </p:spTree>
    <p:extLst>
      <p:ext uri="{BB962C8B-B14F-4D97-AF65-F5344CB8AC3E}">
        <p14:creationId xmlns:p14="http://schemas.microsoft.com/office/powerpoint/2010/main" val="133301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88" y="321234"/>
            <a:ext cx="8669280" cy="1325563"/>
          </a:xfrm>
        </p:spPr>
        <p:txBody>
          <a:bodyPr/>
          <a:lstStyle/>
          <a:p>
            <a:r>
              <a:rPr lang="en-US" dirty="0"/>
              <a:t>Goals of the Economic Disruption Study Effort</a:t>
            </a:r>
          </a:p>
        </p:txBody>
      </p:sp>
      <p:sp>
        <p:nvSpPr>
          <p:cNvPr id="4" name="Slide Number Placeholder 3"/>
          <p:cNvSpPr>
            <a:spLocks noGrp="1"/>
          </p:cNvSpPr>
          <p:nvPr>
            <p:ph type="sldNum" sz="quarter" idx="12"/>
          </p:nvPr>
        </p:nvSpPr>
        <p:spPr/>
        <p:txBody>
          <a:bodyPr/>
          <a:lstStyle/>
          <a:p>
            <a:fld id="{71B928E5-93AF-4AB4-8E67-E9DEF0D29216}" type="slidenum">
              <a:rPr lang="en-US" smtClean="0"/>
              <a:t>7</a:t>
            </a:fld>
            <a:endParaRPr lang="en-US"/>
          </a:p>
        </p:txBody>
      </p:sp>
      <p:sp>
        <p:nvSpPr>
          <p:cNvPr id="5" name="Content Placeholder 2"/>
          <p:cNvSpPr>
            <a:spLocks noGrp="1"/>
          </p:cNvSpPr>
          <p:nvPr>
            <p:ph idx="1"/>
          </p:nvPr>
        </p:nvSpPr>
        <p:spPr>
          <a:xfrm>
            <a:off x="449199" y="1299312"/>
            <a:ext cx="7886700" cy="4351338"/>
          </a:xfrm>
        </p:spPr>
        <p:txBody>
          <a:bodyPr>
            <a:normAutofit fontScale="92500" lnSpcReduction="10000"/>
          </a:bodyPr>
          <a:lstStyle/>
          <a:p>
            <a:pPr marL="0" indent="0">
              <a:buNone/>
            </a:pPr>
            <a:r>
              <a:rPr lang="en-US" i="1" dirty="0">
                <a:latin typeface="+mj-lt"/>
              </a:rPr>
              <a:t>To estimate the economic impact of a facility closure. </a:t>
            </a:r>
          </a:p>
          <a:p>
            <a:pPr marL="0" indent="0">
              <a:buNone/>
            </a:pPr>
            <a:endParaRPr lang="en-US" dirty="0">
              <a:latin typeface="+mj-lt"/>
            </a:endParaRPr>
          </a:p>
          <a:p>
            <a:pPr marL="0" indent="0">
              <a:buNone/>
            </a:pPr>
            <a:r>
              <a:rPr lang="en-US" dirty="0">
                <a:latin typeface="+mj-lt"/>
              </a:rPr>
              <a:t>The economic impacts include:</a:t>
            </a:r>
          </a:p>
          <a:p>
            <a:pPr marL="0" indent="0">
              <a:buNone/>
            </a:pPr>
            <a:endParaRPr lang="en-US" dirty="0">
              <a:latin typeface="+mj-lt"/>
            </a:endParaRPr>
          </a:p>
          <a:p>
            <a:pPr lvl="1"/>
            <a:r>
              <a:rPr lang="en-US" dirty="0">
                <a:latin typeface="+mj-lt"/>
              </a:rPr>
              <a:t>Additional Travel Time For Passengers/Drivers</a:t>
            </a:r>
          </a:p>
          <a:p>
            <a:pPr lvl="1"/>
            <a:r>
              <a:rPr lang="en-US" dirty="0">
                <a:latin typeface="+mj-lt"/>
              </a:rPr>
              <a:t>Increased Delay for Freight</a:t>
            </a:r>
          </a:p>
          <a:p>
            <a:pPr lvl="2"/>
            <a:r>
              <a:rPr lang="en-US" dirty="0">
                <a:latin typeface="+mj-lt"/>
              </a:rPr>
              <a:t>Travel Time of Freight</a:t>
            </a:r>
          </a:p>
          <a:p>
            <a:pPr lvl="2"/>
            <a:r>
              <a:rPr lang="en-US" dirty="0">
                <a:latin typeface="+mj-lt"/>
              </a:rPr>
              <a:t>Spoilage and Productivity Impacts of Slower Freight</a:t>
            </a:r>
          </a:p>
          <a:p>
            <a:pPr lvl="1"/>
            <a:r>
              <a:rPr lang="en-US" dirty="0">
                <a:latin typeface="+mj-lt"/>
              </a:rPr>
              <a:t>Impacts on Employers Due to Productivity Loss</a:t>
            </a:r>
          </a:p>
          <a:p>
            <a:pPr lvl="1"/>
            <a:endParaRPr lang="en-US" dirty="0">
              <a:latin typeface="+mj-lt"/>
            </a:endParaRPr>
          </a:p>
          <a:p>
            <a:pPr lvl="1"/>
            <a:r>
              <a:rPr lang="en-US" dirty="0">
                <a:latin typeface="+mj-lt"/>
              </a:rPr>
              <a:t>In general: Impacts on economic activity </a:t>
            </a:r>
            <a:r>
              <a:rPr lang="en-US" b="1" u="sng" dirty="0">
                <a:latin typeface="+mj-lt"/>
              </a:rPr>
              <a:t>not asset damage!</a:t>
            </a:r>
          </a:p>
          <a:p>
            <a:pPr marL="457200" lvl="1" indent="0">
              <a:buNone/>
            </a:pPr>
            <a:endParaRPr lang="en-US" dirty="0">
              <a:latin typeface="+mj-lt"/>
            </a:endParaRPr>
          </a:p>
        </p:txBody>
      </p:sp>
    </p:spTree>
    <p:extLst>
      <p:ext uri="{BB962C8B-B14F-4D97-AF65-F5344CB8AC3E}">
        <p14:creationId xmlns:p14="http://schemas.microsoft.com/office/powerpoint/2010/main" val="158208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77" y="136035"/>
            <a:ext cx="8496499" cy="1325563"/>
          </a:xfrm>
        </p:spPr>
        <p:txBody>
          <a:bodyPr>
            <a:normAutofit/>
          </a:bodyPr>
          <a:lstStyle/>
          <a:p>
            <a:r>
              <a:rPr lang="en-US" dirty="0"/>
              <a:t>Economic Disruption Estimates – </a:t>
            </a:r>
            <a:br>
              <a:rPr lang="en-US" dirty="0"/>
            </a:br>
            <a:r>
              <a:rPr lang="en-US" dirty="0"/>
              <a:t>Basic Assumption</a:t>
            </a:r>
          </a:p>
        </p:txBody>
      </p:sp>
      <p:sp>
        <p:nvSpPr>
          <p:cNvPr id="3" name="Content Placeholder 2"/>
          <p:cNvSpPr>
            <a:spLocks noGrp="1"/>
          </p:cNvSpPr>
          <p:nvPr>
            <p:ph idx="1"/>
          </p:nvPr>
        </p:nvSpPr>
        <p:spPr>
          <a:xfrm>
            <a:off x="679856" y="1770459"/>
            <a:ext cx="7886700" cy="4351338"/>
          </a:xfrm>
        </p:spPr>
        <p:txBody>
          <a:bodyPr>
            <a:normAutofit/>
          </a:bodyPr>
          <a:lstStyle/>
          <a:p>
            <a:r>
              <a:rPr lang="en-US" dirty="0">
                <a:latin typeface="+mj-lt"/>
              </a:rPr>
              <a:t>The disruption impacts are limited to the facility being analyzed </a:t>
            </a:r>
            <a:r>
              <a:rPr lang="en-US" sz="2000" i="1" dirty="0">
                <a:latin typeface="+mj-lt"/>
              </a:rPr>
              <a:t>(i.e. PATH does not work, but </a:t>
            </a:r>
            <a:r>
              <a:rPr lang="en-US" sz="2000" i="1" dirty="0" err="1">
                <a:latin typeface="+mj-lt"/>
              </a:rPr>
              <a:t>NJTransit</a:t>
            </a:r>
            <a:r>
              <a:rPr lang="en-US" sz="2000" i="1" dirty="0">
                <a:latin typeface="+mj-lt"/>
              </a:rPr>
              <a:t> does)</a:t>
            </a:r>
          </a:p>
          <a:p>
            <a:r>
              <a:rPr lang="en-US" dirty="0">
                <a:latin typeface="+mj-lt"/>
              </a:rPr>
              <a:t>The delays are calculated for 1,3,7 and 30 day periods and includes changes in user behavior based on length of disruption.</a:t>
            </a:r>
          </a:p>
          <a:p>
            <a:r>
              <a:rPr lang="en-US" dirty="0">
                <a:latin typeface="+mj-lt"/>
              </a:rPr>
              <a:t>The analysis does not assume any other impacts to the economy. Facilities are down, but it is business as usual everywhere else. </a:t>
            </a:r>
          </a:p>
        </p:txBody>
      </p:sp>
      <p:sp>
        <p:nvSpPr>
          <p:cNvPr id="4" name="Slide Number Placeholder 3"/>
          <p:cNvSpPr>
            <a:spLocks noGrp="1"/>
          </p:cNvSpPr>
          <p:nvPr>
            <p:ph type="sldNum" sz="quarter" idx="12"/>
          </p:nvPr>
        </p:nvSpPr>
        <p:spPr/>
        <p:txBody>
          <a:bodyPr/>
          <a:lstStyle/>
          <a:p>
            <a:fld id="{71B928E5-93AF-4AB4-8E67-E9DEF0D29216}" type="slidenum">
              <a:rPr lang="en-US" smtClean="0"/>
              <a:t>8</a:t>
            </a:fld>
            <a:endParaRPr lang="en-US"/>
          </a:p>
        </p:txBody>
      </p:sp>
    </p:spTree>
    <p:extLst>
      <p:ext uri="{BB962C8B-B14F-4D97-AF65-F5344CB8AC3E}">
        <p14:creationId xmlns:p14="http://schemas.microsoft.com/office/powerpoint/2010/main" val="101551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56" y="174930"/>
            <a:ext cx="8496499" cy="1325563"/>
          </a:xfrm>
        </p:spPr>
        <p:txBody>
          <a:bodyPr>
            <a:normAutofit/>
          </a:bodyPr>
          <a:lstStyle/>
          <a:p>
            <a:r>
              <a:rPr lang="en-US" dirty="0"/>
              <a:t>Economic Disruption Estimates – </a:t>
            </a:r>
            <a:br>
              <a:rPr lang="en-US" dirty="0"/>
            </a:br>
            <a:r>
              <a:rPr lang="en-US" dirty="0"/>
              <a:t>Summary of Findings</a:t>
            </a:r>
          </a:p>
        </p:txBody>
      </p:sp>
      <p:sp>
        <p:nvSpPr>
          <p:cNvPr id="3" name="Content Placeholder 2"/>
          <p:cNvSpPr>
            <a:spLocks noGrp="1"/>
          </p:cNvSpPr>
          <p:nvPr>
            <p:ph idx="1"/>
          </p:nvPr>
        </p:nvSpPr>
        <p:spPr>
          <a:xfrm>
            <a:off x="679855" y="1886332"/>
            <a:ext cx="7886700" cy="4351338"/>
          </a:xfrm>
        </p:spPr>
        <p:txBody>
          <a:bodyPr>
            <a:normAutofit/>
          </a:bodyPr>
          <a:lstStyle/>
          <a:p>
            <a:r>
              <a:rPr lang="en-US" dirty="0">
                <a:latin typeface="+mj-lt"/>
              </a:rPr>
              <a:t>Facilities that do not have local alternatives generate larger impacts on the region (Port and Airport)</a:t>
            </a:r>
            <a:endParaRPr lang="en-US" sz="2000" i="1" dirty="0">
              <a:latin typeface="+mj-lt"/>
            </a:endParaRPr>
          </a:p>
          <a:p>
            <a:r>
              <a:rPr lang="en-US" dirty="0">
                <a:latin typeface="+mj-lt"/>
              </a:rPr>
              <a:t>The additional travel time is the major economic impact factor for local transportation facilities</a:t>
            </a:r>
          </a:p>
          <a:p>
            <a:r>
              <a:rPr lang="en-US" dirty="0">
                <a:latin typeface="+mj-lt"/>
              </a:rPr>
              <a:t>In several cases, longer delays equate to lower average daily impacts. </a:t>
            </a:r>
          </a:p>
        </p:txBody>
      </p:sp>
      <p:sp>
        <p:nvSpPr>
          <p:cNvPr id="4" name="Slide Number Placeholder 3"/>
          <p:cNvSpPr>
            <a:spLocks noGrp="1"/>
          </p:cNvSpPr>
          <p:nvPr>
            <p:ph type="sldNum" sz="quarter" idx="12"/>
          </p:nvPr>
        </p:nvSpPr>
        <p:spPr/>
        <p:txBody>
          <a:bodyPr/>
          <a:lstStyle/>
          <a:p>
            <a:fld id="{71B928E5-93AF-4AB4-8E67-E9DEF0D29216}" type="slidenum">
              <a:rPr lang="en-US" smtClean="0"/>
              <a:t>9</a:t>
            </a:fld>
            <a:endParaRPr lang="en-US"/>
          </a:p>
        </p:txBody>
      </p:sp>
    </p:spTree>
    <p:extLst>
      <p:ext uri="{BB962C8B-B14F-4D97-AF65-F5344CB8AC3E}">
        <p14:creationId xmlns:p14="http://schemas.microsoft.com/office/powerpoint/2010/main" val="112648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5782436E91634980770755E915FB2F" ma:contentTypeVersion="2" ma:contentTypeDescription="Create a new document." ma:contentTypeScope="" ma:versionID="f4bf5f18d4b39377b7405042e6c2b3bc">
  <xsd:schema xmlns:xsd="http://www.w3.org/2001/XMLSchema" xmlns:xs="http://www.w3.org/2001/XMLSchema" xmlns:p="http://schemas.microsoft.com/office/2006/metadata/properties" xmlns:ns2="64081d93-cda6-4596-a449-3f53cac24a3e" xmlns:ns3="6aa21a34-7933-4f20-a331-70aa75595e03" targetNamespace="http://schemas.microsoft.com/office/2006/metadata/properties" ma:root="true" ma:fieldsID="8b6fa157fe20e38c6167d96d51271ba0" ns2:_="" ns3:_="">
    <xsd:import namespace="64081d93-cda6-4596-a449-3f53cac24a3e"/>
    <xsd:import namespace="6aa21a34-7933-4f20-a331-70aa75595e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081d93-cda6-4596-a449-3f53cac24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a21a34-7933-4f20-a331-70aa75595e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E0C282-547D-46CF-BF5C-9217DFDCF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081d93-cda6-4596-a449-3f53cac24a3e"/>
    <ds:schemaRef ds:uri="6aa21a34-7933-4f20-a331-70aa75595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4A2243-9F57-4BC8-85F3-06977290C934}">
  <ds:schemaRefs>
    <ds:schemaRef ds:uri="http://schemas.microsoft.com/sharepoint/v3/contenttype/forms"/>
  </ds:schemaRefs>
</ds:datastoreItem>
</file>

<file path=customXml/itemProps3.xml><?xml version="1.0" encoding="utf-8"?>
<ds:datastoreItem xmlns:ds="http://schemas.openxmlformats.org/officeDocument/2006/customXml" ds:itemID="{70406A24-52F2-4794-AD8F-FF1966C179E7}">
  <ds:schemaRef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documentManagement/types"/>
    <ds:schemaRef ds:uri="64081d93-cda6-4596-a449-3f53cac24a3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8845</TotalTime>
  <Words>4764</Words>
  <Application>Microsoft Macintosh PowerPoint</Application>
  <PresentationFormat>On-screen Show (4:3)</PresentationFormat>
  <Paragraphs>623</Paragraphs>
  <Slides>35</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Custom Design</vt:lpstr>
      <vt:lpstr>The consequence of facility shutdowns Economic impact of sea level rise and storm surge in the tri-state region and consequences of “no-action” scenario.   </vt:lpstr>
      <vt:lpstr>Economic Disruption</vt:lpstr>
      <vt:lpstr>Port Authority of NY &amp; NJ Facilities</vt:lpstr>
      <vt:lpstr>Economic Disruption Estimates - Rationale</vt:lpstr>
      <vt:lpstr>Economic Disruption Estimates - Rationale</vt:lpstr>
      <vt:lpstr>Economic Disruption Estimates - Rationale</vt:lpstr>
      <vt:lpstr>Goals of the Economic Disruption Study Effort</vt:lpstr>
      <vt:lpstr>Economic Disruption Estimates –  Basic Assumption</vt:lpstr>
      <vt:lpstr>Economic Disruption Estimates –  Summary of Findings</vt:lpstr>
      <vt:lpstr>Summary: Total Economic Consequences By Facility</vt:lpstr>
      <vt:lpstr>Port Facilities</vt:lpstr>
      <vt:lpstr>Port Facilities Shutdown Estimates-Summary</vt:lpstr>
      <vt:lpstr>Port Facilities Disruption Economic Impacts – Impact Summary</vt:lpstr>
      <vt:lpstr>World Trade Center</vt:lpstr>
      <vt:lpstr>World Trade Center Site (WTC)- Summary </vt:lpstr>
      <vt:lpstr>World Trade Center Site (WTC)- Assumptions </vt:lpstr>
      <vt:lpstr>WTC Disruption Impact Summary</vt:lpstr>
      <vt:lpstr>PA Trans-Hudson Tunnels</vt:lpstr>
      <vt:lpstr>Tunnel Facilities Disruption Summary</vt:lpstr>
      <vt:lpstr>Tunnel Facilities Disruption Summary</vt:lpstr>
      <vt:lpstr>Tunnel Facilities Disruption Assumptions For Personal Travelers</vt:lpstr>
      <vt:lpstr>Tunnel Facilities Disruption Assumptions For Freight</vt:lpstr>
      <vt:lpstr>Tunnel Facilities Disruption Impact-  Passenger Impact Summary</vt:lpstr>
      <vt:lpstr>Tunnel Facilities Disruption Impact-  Freight and Total Impact Summary</vt:lpstr>
      <vt:lpstr>Port Authority Airports</vt:lpstr>
      <vt:lpstr>Airport Disruption Summary</vt:lpstr>
      <vt:lpstr>Airport Disruption Assumptions</vt:lpstr>
      <vt:lpstr>Airport Facilities Disruption Impact-  Impact Summary</vt:lpstr>
      <vt:lpstr>Airport Facilities Disruption Impact-  Impact Summary</vt:lpstr>
      <vt:lpstr>PATH</vt:lpstr>
      <vt:lpstr>PATH Closure Economic Consequences</vt:lpstr>
      <vt:lpstr>PATH Closure Economic Consequences</vt:lpstr>
      <vt:lpstr>Resources and Conclusion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JFK Request to Purchase Additional Snow Removal Equiptment</dc:title>
  <dc:creator>O'Donnell, Aidan</dc:creator>
  <cp:lastModifiedBy>Eshleman, Christopher</cp:lastModifiedBy>
  <cp:revision>274</cp:revision>
  <cp:lastPrinted>2018-03-16T18:47:50Z</cp:lastPrinted>
  <dcterms:created xsi:type="dcterms:W3CDTF">2017-05-11T13:53:17Z</dcterms:created>
  <dcterms:modified xsi:type="dcterms:W3CDTF">2021-02-09T22:17:12Z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0x010100A45782436E91634980770755E915FB2F</vt:lpwstr>
  </property>
</Properties>
</file>